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3" r:id="rId6"/>
    <p:sldId id="260" r:id="rId7"/>
    <p:sldId id="261"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37E0C0-5F79-4E39-992B-6FDD0B777DA9}"/>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85B0CAA4-3ADA-4374-9B54-838CD548ED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E8C9A9DE-6560-4F6F-81A8-44DB3CA33BAA}"/>
              </a:ext>
            </a:extLst>
          </p:cNvPr>
          <p:cNvSpPr>
            <a:spLocks noGrp="1"/>
          </p:cNvSpPr>
          <p:nvPr>
            <p:ph type="dt" sz="half" idx="10"/>
          </p:nvPr>
        </p:nvSpPr>
        <p:spPr/>
        <p:txBody>
          <a:bodyPr/>
          <a:lstStyle/>
          <a:p>
            <a:fld id="{94B684D7-8AE1-4BEE-90E9-B555E2749541}" type="datetimeFigureOut">
              <a:rPr lang="cs-CZ" smtClean="0"/>
              <a:t>09.04.2024</a:t>
            </a:fld>
            <a:endParaRPr lang="cs-CZ"/>
          </a:p>
        </p:txBody>
      </p:sp>
      <p:sp>
        <p:nvSpPr>
          <p:cNvPr id="5" name="Zástupný symbol pro zápatí 4">
            <a:extLst>
              <a:ext uri="{FF2B5EF4-FFF2-40B4-BE49-F238E27FC236}">
                <a16:creationId xmlns:a16="http://schemas.microsoft.com/office/drawing/2014/main" id="{3C673408-B025-4F71-9D0F-C1C68C7B2F5C}"/>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20D5316-209A-4A8D-93CE-485D69851F91}"/>
              </a:ext>
            </a:extLst>
          </p:cNvPr>
          <p:cNvSpPr>
            <a:spLocks noGrp="1"/>
          </p:cNvSpPr>
          <p:nvPr>
            <p:ph type="sldNum" sz="quarter" idx="12"/>
          </p:nvPr>
        </p:nvSpPr>
        <p:spPr/>
        <p:txBody>
          <a:bodyPr/>
          <a:lstStyle/>
          <a:p>
            <a:fld id="{59658BE8-0F70-42BD-86A6-990D2935ECCA}" type="slidenum">
              <a:rPr lang="cs-CZ" smtClean="0"/>
              <a:t>‹#›</a:t>
            </a:fld>
            <a:endParaRPr lang="cs-CZ"/>
          </a:p>
        </p:txBody>
      </p:sp>
    </p:spTree>
    <p:extLst>
      <p:ext uri="{BB962C8B-B14F-4D97-AF65-F5344CB8AC3E}">
        <p14:creationId xmlns:p14="http://schemas.microsoft.com/office/powerpoint/2010/main" val="11552280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F5A20C-E983-473C-8B36-5FC9B52BB556}"/>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894272DB-68F9-4944-B09D-61228FF4AFD4}"/>
              </a:ext>
            </a:extLst>
          </p:cNvPr>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9EEE33B-7561-426C-B6A7-8CD8C9F38FFC}"/>
              </a:ext>
            </a:extLst>
          </p:cNvPr>
          <p:cNvSpPr>
            <a:spLocks noGrp="1"/>
          </p:cNvSpPr>
          <p:nvPr>
            <p:ph type="dt" sz="half" idx="10"/>
          </p:nvPr>
        </p:nvSpPr>
        <p:spPr/>
        <p:txBody>
          <a:bodyPr/>
          <a:lstStyle/>
          <a:p>
            <a:fld id="{94B684D7-8AE1-4BEE-90E9-B555E2749541}" type="datetimeFigureOut">
              <a:rPr lang="cs-CZ" smtClean="0"/>
              <a:t>09.04.2024</a:t>
            </a:fld>
            <a:endParaRPr lang="cs-CZ"/>
          </a:p>
        </p:txBody>
      </p:sp>
      <p:sp>
        <p:nvSpPr>
          <p:cNvPr id="5" name="Zástupný symbol pro zápatí 4">
            <a:extLst>
              <a:ext uri="{FF2B5EF4-FFF2-40B4-BE49-F238E27FC236}">
                <a16:creationId xmlns:a16="http://schemas.microsoft.com/office/drawing/2014/main" id="{2DD1DAAB-50C3-4978-A58B-3BEC669ED117}"/>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DB3E2363-FE0E-4A7B-BF9A-D380CEC5F3F8}"/>
              </a:ext>
            </a:extLst>
          </p:cNvPr>
          <p:cNvSpPr>
            <a:spLocks noGrp="1"/>
          </p:cNvSpPr>
          <p:nvPr>
            <p:ph type="sldNum" sz="quarter" idx="12"/>
          </p:nvPr>
        </p:nvSpPr>
        <p:spPr/>
        <p:txBody>
          <a:bodyPr/>
          <a:lstStyle/>
          <a:p>
            <a:fld id="{59658BE8-0F70-42BD-86A6-990D2935ECCA}" type="slidenum">
              <a:rPr lang="cs-CZ" smtClean="0"/>
              <a:t>‹#›</a:t>
            </a:fld>
            <a:endParaRPr lang="cs-CZ"/>
          </a:p>
        </p:txBody>
      </p:sp>
    </p:spTree>
    <p:extLst>
      <p:ext uri="{BB962C8B-B14F-4D97-AF65-F5344CB8AC3E}">
        <p14:creationId xmlns:p14="http://schemas.microsoft.com/office/powerpoint/2010/main" val="3329455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924A1AE-E639-4D61-8F00-D4C33563887D}"/>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A7B2768B-BD16-4274-907D-3FD529FA01F5}"/>
              </a:ext>
            </a:extLst>
          </p:cNvPr>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9295653C-7B34-4025-A34A-621E82051865}"/>
              </a:ext>
            </a:extLst>
          </p:cNvPr>
          <p:cNvSpPr>
            <a:spLocks noGrp="1"/>
          </p:cNvSpPr>
          <p:nvPr>
            <p:ph type="dt" sz="half" idx="10"/>
          </p:nvPr>
        </p:nvSpPr>
        <p:spPr/>
        <p:txBody>
          <a:bodyPr/>
          <a:lstStyle/>
          <a:p>
            <a:fld id="{94B684D7-8AE1-4BEE-90E9-B555E2749541}" type="datetimeFigureOut">
              <a:rPr lang="cs-CZ" smtClean="0"/>
              <a:t>09.04.2024</a:t>
            </a:fld>
            <a:endParaRPr lang="cs-CZ"/>
          </a:p>
        </p:txBody>
      </p:sp>
      <p:sp>
        <p:nvSpPr>
          <p:cNvPr id="5" name="Zástupný symbol pro zápatí 4">
            <a:extLst>
              <a:ext uri="{FF2B5EF4-FFF2-40B4-BE49-F238E27FC236}">
                <a16:creationId xmlns:a16="http://schemas.microsoft.com/office/drawing/2014/main" id="{A29B3F6C-1676-4752-97D6-459AEACE4CE8}"/>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C4CB680-2046-4A9A-A306-2B635C256240}"/>
              </a:ext>
            </a:extLst>
          </p:cNvPr>
          <p:cNvSpPr>
            <a:spLocks noGrp="1"/>
          </p:cNvSpPr>
          <p:nvPr>
            <p:ph type="sldNum" sz="quarter" idx="12"/>
          </p:nvPr>
        </p:nvSpPr>
        <p:spPr/>
        <p:txBody>
          <a:bodyPr/>
          <a:lstStyle/>
          <a:p>
            <a:fld id="{59658BE8-0F70-42BD-86A6-990D2935ECCA}" type="slidenum">
              <a:rPr lang="cs-CZ" smtClean="0"/>
              <a:t>‹#›</a:t>
            </a:fld>
            <a:endParaRPr lang="cs-CZ"/>
          </a:p>
        </p:txBody>
      </p:sp>
    </p:spTree>
    <p:extLst>
      <p:ext uri="{BB962C8B-B14F-4D97-AF65-F5344CB8AC3E}">
        <p14:creationId xmlns:p14="http://schemas.microsoft.com/office/powerpoint/2010/main" val="3389806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21BFE3-52D3-4CD1-A58D-E62AAE89CC2F}"/>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DE525E25-4BA0-42B4-8E35-C43433C558FA}"/>
              </a:ext>
            </a:extLst>
          </p:cNvPr>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3D7BF71-945D-4188-A87D-F415391FD609}"/>
              </a:ext>
            </a:extLst>
          </p:cNvPr>
          <p:cNvSpPr>
            <a:spLocks noGrp="1"/>
          </p:cNvSpPr>
          <p:nvPr>
            <p:ph type="dt" sz="half" idx="10"/>
          </p:nvPr>
        </p:nvSpPr>
        <p:spPr/>
        <p:txBody>
          <a:bodyPr/>
          <a:lstStyle/>
          <a:p>
            <a:fld id="{94B684D7-8AE1-4BEE-90E9-B555E2749541}" type="datetimeFigureOut">
              <a:rPr lang="cs-CZ" smtClean="0"/>
              <a:t>09.04.2024</a:t>
            </a:fld>
            <a:endParaRPr lang="cs-CZ"/>
          </a:p>
        </p:txBody>
      </p:sp>
      <p:sp>
        <p:nvSpPr>
          <p:cNvPr id="5" name="Zástupný symbol pro zápatí 4">
            <a:extLst>
              <a:ext uri="{FF2B5EF4-FFF2-40B4-BE49-F238E27FC236}">
                <a16:creationId xmlns:a16="http://schemas.microsoft.com/office/drawing/2014/main" id="{4BEB3EDD-649C-4159-897F-200683D5EAE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321F2015-7A42-40DF-8C8F-7267A0DA34E4}"/>
              </a:ext>
            </a:extLst>
          </p:cNvPr>
          <p:cNvSpPr>
            <a:spLocks noGrp="1"/>
          </p:cNvSpPr>
          <p:nvPr>
            <p:ph type="sldNum" sz="quarter" idx="12"/>
          </p:nvPr>
        </p:nvSpPr>
        <p:spPr/>
        <p:txBody>
          <a:bodyPr/>
          <a:lstStyle/>
          <a:p>
            <a:fld id="{59658BE8-0F70-42BD-86A6-990D2935ECCA}" type="slidenum">
              <a:rPr lang="cs-CZ" smtClean="0"/>
              <a:t>‹#›</a:t>
            </a:fld>
            <a:endParaRPr lang="cs-CZ"/>
          </a:p>
        </p:txBody>
      </p:sp>
    </p:spTree>
    <p:extLst>
      <p:ext uri="{BB962C8B-B14F-4D97-AF65-F5344CB8AC3E}">
        <p14:creationId xmlns:p14="http://schemas.microsoft.com/office/powerpoint/2010/main" val="1657990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3F2520F-A5DE-4F22-93E3-F007950C0852}"/>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a:extLst>
              <a:ext uri="{FF2B5EF4-FFF2-40B4-BE49-F238E27FC236}">
                <a16:creationId xmlns:a16="http://schemas.microsoft.com/office/drawing/2014/main" id="{5721D0DE-3827-417D-9C4C-EC2EDD61FB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a:extLst>
              <a:ext uri="{FF2B5EF4-FFF2-40B4-BE49-F238E27FC236}">
                <a16:creationId xmlns:a16="http://schemas.microsoft.com/office/drawing/2014/main" id="{F1C76583-A20E-4B86-8032-0D60F9058799}"/>
              </a:ext>
            </a:extLst>
          </p:cNvPr>
          <p:cNvSpPr>
            <a:spLocks noGrp="1"/>
          </p:cNvSpPr>
          <p:nvPr>
            <p:ph type="dt" sz="half" idx="10"/>
          </p:nvPr>
        </p:nvSpPr>
        <p:spPr/>
        <p:txBody>
          <a:bodyPr/>
          <a:lstStyle/>
          <a:p>
            <a:fld id="{94B684D7-8AE1-4BEE-90E9-B555E2749541}" type="datetimeFigureOut">
              <a:rPr lang="cs-CZ" smtClean="0"/>
              <a:t>09.04.2024</a:t>
            </a:fld>
            <a:endParaRPr lang="cs-CZ"/>
          </a:p>
        </p:txBody>
      </p:sp>
      <p:sp>
        <p:nvSpPr>
          <p:cNvPr id="5" name="Zástupný symbol pro zápatí 4">
            <a:extLst>
              <a:ext uri="{FF2B5EF4-FFF2-40B4-BE49-F238E27FC236}">
                <a16:creationId xmlns:a16="http://schemas.microsoft.com/office/drawing/2014/main" id="{62FB1E7A-AD98-48DE-B293-FB5FA63B1A6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ACC5822-A782-41DC-93E5-7B336D0D1B07}"/>
              </a:ext>
            </a:extLst>
          </p:cNvPr>
          <p:cNvSpPr>
            <a:spLocks noGrp="1"/>
          </p:cNvSpPr>
          <p:nvPr>
            <p:ph type="sldNum" sz="quarter" idx="12"/>
          </p:nvPr>
        </p:nvSpPr>
        <p:spPr/>
        <p:txBody>
          <a:bodyPr/>
          <a:lstStyle/>
          <a:p>
            <a:fld id="{59658BE8-0F70-42BD-86A6-990D2935ECCA}" type="slidenum">
              <a:rPr lang="cs-CZ" smtClean="0"/>
              <a:t>‹#›</a:t>
            </a:fld>
            <a:endParaRPr lang="cs-CZ"/>
          </a:p>
        </p:txBody>
      </p:sp>
    </p:spTree>
    <p:extLst>
      <p:ext uri="{BB962C8B-B14F-4D97-AF65-F5344CB8AC3E}">
        <p14:creationId xmlns:p14="http://schemas.microsoft.com/office/powerpoint/2010/main" val="1137169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265D4F-19CD-443B-8C1F-CFCE8B103B79}"/>
              </a:ext>
            </a:extLst>
          </p:cNvPr>
          <p:cNvSpPr>
            <a:spLocks noGrp="1"/>
          </p:cNvSpPr>
          <p:nvPr>
            <p:ph type="title"/>
          </p:nvPr>
        </p:nvSpPr>
        <p:spPr/>
        <p:txBody>
          <a:bodyPr/>
          <a:lstStyle/>
          <a:p>
            <a:r>
              <a:rPr lang="cs-CZ"/>
              <a:t>Kliknutím lze upravit styl.</a:t>
            </a:r>
          </a:p>
        </p:txBody>
      </p:sp>
      <p:sp>
        <p:nvSpPr>
          <p:cNvPr id="3" name="Zástupný symbol pro obsah 2">
            <a:extLst>
              <a:ext uri="{FF2B5EF4-FFF2-40B4-BE49-F238E27FC236}">
                <a16:creationId xmlns:a16="http://schemas.microsoft.com/office/drawing/2014/main" id="{49BDB68E-4176-4E7B-B1AF-E1AE3712FB07}"/>
              </a:ext>
            </a:extLst>
          </p:cNvPr>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a:extLst>
              <a:ext uri="{FF2B5EF4-FFF2-40B4-BE49-F238E27FC236}">
                <a16:creationId xmlns:a16="http://schemas.microsoft.com/office/drawing/2014/main" id="{26E27E70-C552-4AF3-A494-A091B98818E5}"/>
              </a:ext>
            </a:extLst>
          </p:cNvPr>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9720ADF8-57FA-426C-8252-9A1A50C59759}"/>
              </a:ext>
            </a:extLst>
          </p:cNvPr>
          <p:cNvSpPr>
            <a:spLocks noGrp="1"/>
          </p:cNvSpPr>
          <p:nvPr>
            <p:ph type="dt" sz="half" idx="10"/>
          </p:nvPr>
        </p:nvSpPr>
        <p:spPr/>
        <p:txBody>
          <a:bodyPr/>
          <a:lstStyle/>
          <a:p>
            <a:fld id="{94B684D7-8AE1-4BEE-90E9-B555E2749541}" type="datetimeFigureOut">
              <a:rPr lang="cs-CZ" smtClean="0"/>
              <a:t>09.04.2024</a:t>
            </a:fld>
            <a:endParaRPr lang="cs-CZ"/>
          </a:p>
        </p:txBody>
      </p:sp>
      <p:sp>
        <p:nvSpPr>
          <p:cNvPr id="6" name="Zástupný symbol pro zápatí 5">
            <a:extLst>
              <a:ext uri="{FF2B5EF4-FFF2-40B4-BE49-F238E27FC236}">
                <a16:creationId xmlns:a16="http://schemas.microsoft.com/office/drawing/2014/main" id="{6860BFD1-B143-4505-BD45-3A0E3DCA08E5}"/>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801AED6-335C-4C75-9EC9-3F2CF07026C3}"/>
              </a:ext>
            </a:extLst>
          </p:cNvPr>
          <p:cNvSpPr>
            <a:spLocks noGrp="1"/>
          </p:cNvSpPr>
          <p:nvPr>
            <p:ph type="sldNum" sz="quarter" idx="12"/>
          </p:nvPr>
        </p:nvSpPr>
        <p:spPr/>
        <p:txBody>
          <a:bodyPr/>
          <a:lstStyle/>
          <a:p>
            <a:fld id="{59658BE8-0F70-42BD-86A6-990D2935ECCA}" type="slidenum">
              <a:rPr lang="cs-CZ" smtClean="0"/>
              <a:t>‹#›</a:t>
            </a:fld>
            <a:endParaRPr lang="cs-CZ"/>
          </a:p>
        </p:txBody>
      </p:sp>
    </p:spTree>
    <p:extLst>
      <p:ext uri="{BB962C8B-B14F-4D97-AF65-F5344CB8AC3E}">
        <p14:creationId xmlns:p14="http://schemas.microsoft.com/office/powerpoint/2010/main" val="159251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1156FC6-56FF-4505-9038-7C348F53BFC3}"/>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a:extLst>
              <a:ext uri="{FF2B5EF4-FFF2-40B4-BE49-F238E27FC236}">
                <a16:creationId xmlns:a16="http://schemas.microsoft.com/office/drawing/2014/main" id="{1CF973CD-D4EB-4CC1-829A-33AC2E1738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a:extLst>
              <a:ext uri="{FF2B5EF4-FFF2-40B4-BE49-F238E27FC236}">
                <a16:creationId xmlns:a16="http://schemas.microsoft.com/office/drawing/2014/main" id="{81A8B1A4-D268-46F5-9B5D-3C971C2CB405}"/>
              </a:ext>
            </a:extLst>
          </p:cNvPr>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a:extLst>
              <a:ext uri="{FF2B5EF4-FFF2-40B4-BE49-F238E27FC236}">
                <a16:creationId xmlns:a16="http://schemas.microsoft.com/office/drawing/2014/main" id="{0F483EDA-A8D8-4D99-86F6-944C3F4B26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a:extLst>
              <a:ext uri="{FF2B5EF4-FFF2-40B4-BE49-F238E27FC236}">
                <a16:creationId xmlns:a16="http://schemas.microsoft.com/office/drawing/2014/main" id="{AC2C3098-2C4D-407D-9B19-0D6473C8D9E2}"/>
              </a:ext>
            </a:extLst>
          </p:cNvPr>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D30F8E27-59C0-4AFD-BBFD-226E2C6D7F8E}"/>
              </a:ext>
            </a:extLst>
          </p:cNvPr>
          <p:cNvSpPr>
            <a:spLocks noGrp="1"/>
          </p:cNvSpPr>
          <p:nvPr>
            <p:ph type="dt" sz="half" idx="10"/>
          </p:nvPr>
        </p:nvSpPr>
        <p:spPr/>
        <p:txBody>
          <a:bodyPr/>
          <a:lstStyle/>
          <a:p>
            <a:fld id="{94B684D7-8AE1-4BEE-90E9-B555E2749541}" type="datetimeFigureOut">
              <a:rPr lang="cs-CZ" smtClean="0"/>
              <a:t>09.04.2024</a:t>
            </a:fld>
            <a:endParaRPr lang="cs-CZ"/>
          </a:p>
        </p:txBody>
      </p:sp>
      <p:sp>
        <p:nvSpPr>
          <p:cNvPr id="8" name="Zástupný symbol pro zápatí 7">
            <a:extLst>
              <a:ext uri="{FF2B5EF4-FFF2-40B4-BE49-F238E27FC236}">
                <a16:creationId xmlns:a16="http://schemas.microsoft.com/office/drawing/2014/main" id="{BECB6C5F-2D7C-47D8-B8D4-CF83B14B04B0}"/>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D8F687C2-EE9B-4BCF-9192-2017E210A4A4}"/>
              </a:ext>
            </a:extLst>
          </p:cNvPr>
          <p:cNvSpPr>
            <a:spLocks noGrp="1"/>
          </p:cNvSpPr>
          <p:nvPr>
            <p:ph type="sldNum" sz="quarter" idx="12"/>
          </p:nvPr>
        </p:nvSpPr>
        <p:spPr/>
        <p:txBody>
          <a:bodyPr/>
          <a:lstStyle/>
          <a:p>
            <a:fld id="{59658BE8-0F70-42BD-86A6-990D2935ECCA}" type="slidenum">
              <a:rPr lang="cs-CZ" smtClean="0"/>
              <a:t>‹#›</a:t>
            </a:fld>
            <a:endParaRPr lang="cs-CZ"/>
          </a:p>
        </p:txBody>
      </p:sp>
    </p:spTree>
    <p:extLst>
      <p:ext uri="{BB962C8B-B14F-4D97-AF65-F5344CB8AC3E}">
        <p14:creationId xmlns:p14="http://schemas.microsoft.com/office/powerpoint/2010/main" val="42492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4232E8-02CF-4081-9ED3-9ABE159AE05A}"/>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319B744E-012E-405C-BD88-0B769D733861}"/>
              </a:ext>
            </a:extLst>
          </p:cNvPr>
          <p:cNvSpPr>
            <a:spLocks noGrp="1"/>
          </p:cNvSpPr>
          <p:nvPr>
            <p:ph type="dt" sz="half" idx="10"/>
          </p:nvPr>
        </p:nvSpPr>
        <p:spPr/>
        <p:txBody>
          <a:bodyPr/>
          <a:lstStyle/>
          <a:p>
            <a:fld id="{94B684D7-8AE1-4BEE-90E9-B555E2749541}" type="datetimeFigureOut">
              <a:rPr lang="cs-CZ" smtClean="0"/>
              <a:t>09.04.2024</a:t>
            </a:fld>
            <a:endParaRPr lang="cs-CZ"/>
          </a:p>
        </p:txBody>
      </p:sp>
      <p:sp>
        <p:nvSpPr>
          <p:cNvPr id="4" name="Zástupný symbol pro zápatí 3">
            <a:extLst>
              <a:ext uri="{FF2B5EF4-FFF2-40B4-BE49-F238E27FC236}">
                <a16:creationId xmlns:a16="http://schemas.microsoft.com/office/drawing/2014/main" id="{829F3197-7438-4828-AD7B-9EBEB0599E0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212DF570-AE3A-425B-88BB-012DAA8FB842}"/>
              </a:ext>
            </a:extLst>
          </p:cNvPr>
          <p:cNvSpPr>
            <a:spLocks noGrp="1"/>
          </p:cNvSpPr>
          <p:nvPr>
            <p:ph type="sldNum" sz="quarter" idx="12"/>
          </p:nvPr>
        </p:nvSpPr>
        <p:spPr/>
        <p:txBody>
          <a:bodyPr/>
          <a:lstStyle/>
          <a:p>
            <a:fld id="{59658BE8-0F70-42BD-86A6-990D2935ECCA}" type="slidenum">
              <a:rPr lang="cs-CZ" smtClean="0"/>
              <a:t>‹#›</a:t>
            </a:fld>
            <a:endParaRPr lang="cs-CZ"/>
          </a:p>
        </p:txBody>
      </p:sp>
    </p:spTree>
    <p:extLst>
      <p:ext uri="{BB962C8B-B14F-4D97-AF65-F5344CB8AC3E}">
        <p14:creationId xmlns:p14="http://schemas.microsoft.com/office/powerpoint/2010/main" val="586601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5D45B0BE-E97C-481A-915C-0937AF6D5C06}"/>
              </a:ext>
            </a:extLst>
          </p:cNvPr>
          <p:cNvSpPr>
            <a:spLocks noGrp="1"/>
          </p:cNvSpPr>
          <p:nvPr>
            <p:ph type="dt" sz="half" idx="10"/>
          </p:nvPr>
        </p:nvSpPr>
        <p:spPr/>
        <p:txBody>
          <a:bodyPr/>
          <a:lstStyle/>
          <a:p>
            <a:fld id="{94B684D7-8AE1-4BEE-90E9-B555E2749541}" type="datetimeFigureOut">
              <a:rPr lang="cs-CZ" smtClean="0"/>
              <a:t>09.04.2024</a:t>
            </a:fld>
            <a:endParaRPr lang="cs-CZ"/>
          </a:p>
        </p:txBody>
      </p:sp>
      <p:sp>
        <p:nvSpPr>
          <p:cNvPr id="3" name="Zástupný symbol pro zápatí 2">
            <a:extLst>
              <a:ext uri="{FF2B5EF4-FFF2-40B4-BE49-F238E27FC236}">
                <a16:creationId xmlns:a16="http://schemas.microsoft.com/office/drawing/2014/main" id="{F23B06E5-DA0A-4A97-9F62-01D341294D7A}"/>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4116DDD8-24F7-4723-AD27-FD0DE3D2E6AD}"/>
              </a:ext>
            </a:extLst>
          </p:cNvPr>
          <p:cNvSpPr>
            <a:spLocks noGrp="1"/>
          </p:cNvSpPr>
          <p:nvPr>
            <p:ph type="sldNum" sz="quarter" idx="12"/>
          </p:nvPr>
        </p:nvSpPr>
        <p:spPr/>
        <p:txBody>
          <a:bodyPr/>
          <a:lstStyle/>
          <a:p>
            <a:fld id="{59658BE8-0F70-42BD-86A6-990D2935ECCA}" type="slidenum">
              <a:rPr lang="cs-CZ" smtClean="0"/>
              <a:t>‹#›</a:t>
            </a:fld>
            <a:endParaRPr lang="cs-CZ"/>
          </a:p>
        </p:txBody>
      </p:sp>
    </p:spTree>
    <p:extLst>
      <p:ext uri="{BB962C8B-B14F-4D97-AF65-F5344CB8AC3E}">
        <p14:creationId xmlns:p14="http://schemas.microsoft.com/office/powerpoint/2010/main" val="3210778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5DDAC7-3E65-45A8-BC71-E036B981256F}"/>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a:extLst>
              <a:ext uri="{FF2B5EF4-FFF2-40B4-BE49-F238E27FC236}">
                <a16:creationId xmlns:a16="http://schemas.microsoft.com/office/drawing/2014/main" id="{04D4D38D-F271-4BEA-BB0E-EBCA32AF1C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a:extLst>
              <a:ext uri="{FF2B5EF4-FFF2-40B4-BE49-F238E27FC236}">
                <a16:creationId xmlns:a16="http://schemas.microsoft.com/office/drawing/2014/main" id="{645201E9-A260-4738-8F4E-23F1947FE8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2F45F758-5EF4-4EDD-9323-226756D9226E}"/>
              </a:ext>
            </a:extLst>
          </p:cNvPr>
          <p:cNvSpPr>
            <a:spLocks noGrp="1"/>
          </p:cNvSpPr>
          <p:nvPr>
            <p:ph type="dt" sz="half" idx="10"/>
          </p:nvPr>
        </p:nvSpPr>
        <p:spPr/>
        <p:txBody>
          <a:bodyPr/>
          <a:lstStyle/>
          <a:p>
            <a:fld id="{94B684D7-8AE1-4BEE-90E9-B555E2749541}" type="datetimeFigureOut">
              <a:rPr lang="cs-CZ" smtClean="0"/>
              <a:t>09.04.2024</a:t>
            </a:fld>
            <a:endParaRPr lang="cs-CZ"/>
          </a:p>
        </p:txBody>
      </p:sp>
      <p:sp>
        <p:nvSpPr>
          <p:cNvPr id="6" name="Zástupný symbol pro zápatí 5">
            <a:extLst>
              <a:ext uri="{FF2B5EF4-FFF2-40B4-BE49-F238E27FC236}">
                <a16:creationId xmlns:a16="http://schemas.microsoft.com/office/drawing/2014/main" id="{1A57FA05-0C93-4328-8EFD-669024B45E2E}"/>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2C323D4-6412-47BD-A210-B4B461AA35A8}"/>
              </a:ext>
            </a:extLst>
          </p:cNvPr>
          <p:cNvSpPr>
            <a:spLocks noGrp="1"/>
          </p:cNvSpPr>
          <p:nvPr>
            <p:ph type="sldNum" sz="quarter" idx="12"/>
          </p:nvPr>
        </p:nvSpPr>
        <p:spPr/>
        <p:txBody>
          <a:bodyPr/>
          <a:lstStyle/>
          <a:p>
            <a:fld id="{59658BE8-0F70-42BD-86A6-990D2935ECCA}" type="slidenum">
              <a:rPr lang="cs-CZ" smtClean="0"/>
              <a:t>‹#›</a:t>
            </a:fld>
            <a:endParaRPr lang="cs-CZ"/>
          </a:p>
        </p:txBody>
      </p:sp>
    </p:spTree>
    <p:extLst>
      <p:ext uri="{BB962C8B-B14F-4D97-AF65-F5344CB8AC3E}">
        <p14:creationId xmlns:p14="http://schemas.microsoft.com/office/powerpoint/2010/main" val="2812803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DDAD025-CF95-471F-B6AA-9E7F53888542}"/>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813DD8F6-5329-411F-94C3-858D5BF239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a:extLst>
              <a:ext uri="{FF2B5EF4-FFF2-40B4-BE49-F238E27FC236}">
                <a16:creationId xmlns:a16="http://schemas.microsoft.com/office/drawing/2014/main" id="{8A99EBF6-D8D9-45E9-BB56-698219A819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a:extLst>
              <a:ext uri="{FF2B5EF4-FFF2-40B4-BE49-F238E27FC236}">
                <a16:creationId xmlns:a16="http://schemas.microsoft.com/office/drawing/2014/main" id="{2C58D32A-8071-4FF8-B64D-0446D4118682}"/>
              </a:ext>
            </a:extLst>
          </p:cNvPr>
          <p:cNvSpPr>
            <a:spLocks noGrp="1"/>
          </p:cNvSpPr>
          <p:nvPr>
            <p:ph type="dt" sz="half" idx="10"/>
          </p:nvPr>
        </p:nvSpPr>
        <p:spPr/>
        <p:txBody>
          <a:bodyPr/>
          <a:lstStyle/>
          <a:p>
            <a:fld id="{94B684D7-8AE1-4BEE-90E9-B555E2749541}" type="datetimeFigureOut">
              <a:rPr lang="cs-CZ" smtClean="0"/>
              <a:t>09.04.2024</a:t>
            </a:fld>
            <a:endParaRPr lang="cs-CZ"/>
          </a:p>
        </p:txBody>
      </p:sp>
      <p:sp>
        <p:nvSpPr>
          <p:cNvPr id="6" name="Zástupný symbol pro zápatí 5">
            <a:extLst>
              <a:ext uri="{FF2B5EF4-FFF2-40B4-BE49-F238E27FC236}">
                <a16:creationId xmlns:a16="http://schemas.microsoft.com/office/drawing/2014/main" id="{DAD5F455-660A-4369-B6D0-46A64FD5C71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FA251E9-D095-4FEE-9055-0C2CFAF8233B}"/>
              </a:ext>
            </a:extLst>
          </p:cNvPr>
          <p:cNvSpPr>
            <a:spLocks noGrp="1"/>
          </p:cNvSpPr>
          <p:nvPr>
            <p:ph type="sldNum" sz="quarter" idx="12"/>
          </p:nvPr>
        </p:nvSpPr>
        <p:spPr/>
        <p:txBody>
          <a:bodyPr/>
          <a:lstStyle/>
          <a:p>
            <a:fld id="{59658BE8-0F70-42BD-86A6-990D2935ECCA}" type="slidenum">
              <a:rPr lang="cs-CZ" smtClean="0"/>
              <a:t>‹#›</a:t>
            </a:fld>
            <a:endParaRPr lang="cs-CZ"/>
          </a:p>
        </p:txBody>
      </p:sp>
    </p:spTree>
    <p:extLst>
      <p:ext uri="{BB962C8B-B14F-4D97-AF65-F5344CB8AC3E}">
        <p14:creationId xmlns:p14="http://schemas.microsoft.com/office/powerpoint/2010/main" val="3646796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8404AB10-BE42-40CC-BC27-9257D17CBE7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a:extLst>
              <a:ext uri="{FF2B5EF4-FFF2-40B4-BE49-F238E27FC236}">
                <a16:creationId xmlns:a16="http://schemas.microsoft.com/office/drawing/2014/main" id="{140B78F4-8112-42E1-B54D-E9D034AB69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09FD2FB6-E7A4-43B3-9B1A-5134B121A0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B684D7-8AE1-4BEE-90E9-B555E2749541}" type="datetimeFigureOut">
              <a:rPr lang="cs-CZ" smtClean="0"/>
              <a:t>09.04.2024</a:t>
            </a:fld>
            <a:endParaRPr lang="cs-CZ"/>
          </a:p>
        </p:txBody>
      </p:sp>
      <p:sp>
        <p:nvSpPr>
          <p:cNvPr id="5" name="Zástupný symbol pro zápatí 4">
            <a:extLst>
              <a:ext uri="{FF2B5EF4-FFF2-40B4-BE49-F238E27FC236}">
                <a16:creationId xmlns:a16="http://schemas.microsoft.com/office/drawing/2014/main" id="{94863E36-A932-4A17-A7A5-412103CFBD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83210189-190F-4CEF-9C1A-5420081154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658BE8-0F70-42BD-86A6-990D2935ECCA}" type="slidenum">
              <a:rPr lang="cs-CZ" smtClean="0"/>
              <a:t>‹#›</a:t>
            </a:fld>
            <a:endParaRPr lang="cs-CZ"/>
          </a:p>
        </p:txBody>
      </p:sp>
    </p:spTree>
    <p:extLst>
      <p:ext uri="{BB962C8B-B14F-4D97-AF65-F5344CB8AC3E}">
        <p14:creationId xmlns:p14="http://schemas.microsoft.com/office/powerpoint/2010/main" val="1095846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8AF157-AC4C-4A42-82BD-F08B6FB82A69}"/>
              </a:ext>
            </a:extLst>
          </p:cNvPr>
          <p:cNvSpPr>
            <a:spLocks noGrp="1"/>
          </p:cNvSpPr>
          <p:nvPr>
            <p:ph type="ctrTitle"/>
          </p:nvPr>
        </p:nvSpPr>
        <p:spPr/>
        <p:txBody>
          <a:bodyPr>
            <a:normAutofit fontScale="90000"/>
          </a:bodyPr>
          <a:lstStyle/>
          <a:p>
            <a:r>
              <a:rPr lang="cs-CZ" dirty="0"/>
              <a:t>Příslušník HZS ČR v roli svědka v civilním i trestním řízení</a:t>
            </a:r>
          </a:p>
        </p:txBody>
      </p:sp>
      <p:sp>
        <p:nvSpPr>
          <p:cNvPr id="3" name="Podnadpis 2">
            <a:extLst>
              <a:ext uri="{FF2B5EF4-FFF2-40B4-BE49-F238E27FC236}">
                <a16:creationId xmlns:a16="http://schemas.microsoft.com/office/drawing/2014/main" id="{1B167E8E-25D8-4E7D-A6FC-A8976984B7D1}"/>
              </a:ext>
            </a:extLst>
          </p:cNvPr>
          <p:cNvSpPr>
            <a:spLocks noGrp="1"/>
          </p:cNvSpPr>
          <p:nvPr>
            <p:ph type="subTitle" idx="1"/>
          </p:nvPr>
        </p:nvSpPr>
        <p:spPr>
          <a:xfrm>
            <a:off x="1524000" y="3602037"/>
            <a:ext cx="9144000" cy="1746339"/>
          </a:xfrm>
        </p:spPr>
        <p:txBody>
          <a:bodyPr/>
          <a:lstStyle/>
          <a:p>
            <a:endParaRPr lang="cs-CZ" dirty="0"/>
          </a:p>
        </p:txBody>
      </p:sp>
      <p:pic>
        <p:nvPicPr>
          <p:cNvPr id="5" name="Obrázek 4">
            <a:extLst>
              <a:ext uri="{FF2B5EF4-FFF2-40B4-BE49-F238E27FC236}">
                <a16:creationId xmlns:a16="http://schemas.microsoft.com/office/drawing/2014/main" id="{7B8C4C83-DF37-48E7-98DD-AC231E1628D8}"/>
              </a:ext>
            </a:extLst>
          </p:cNvPr>
          <p:cNvPicPr>
            <a:picLocks noChangeAspect="1"/>
          </p:cNvPicPr>
          <p:nvPr/>
        </p:nvPicPr>
        <p:blipFill>
          <a:blip r:embed="rId2">
            <a:duotone>
              <a:schemeClr val="accent5">
                <a:shade val="45000"/>
                <a:satMod val="135000"/>
              </a:schemeClr>
              <a:prstClr val="white"/>
            </a:duotone>
            <a:extLst>
              <a:ext uri="{BEBA8EAE-BF5A-486C-A8C5-ECC9F3942E4B}">
                <a14:imgProps xmlns:a14="http://schemas.microsoft.com/office/drawing/2010/main">
                  <a14:imgLayer r:embed="rId3">
                    <a14:imgEffect>
                      <a14:saturation sat="24000"/>
                    </a14:imgEffect>
                  </a14:imgLayer>
                </a14:imgProps>
              </a:ext>
              <a:ext uri="{28A0092B-C50C-407E-A947-70E740481C1C}">
                <a14:useLocalDpi xmlns:a14="http://schemas.microsoft.com/office/drawing/2010/main" val="0"/>
              </a:ext>
            </a:extLst>
          </a:blip>
          <a:stretch>
            <a:fillRect/>
          </a:stretch>
        </p:blipFill>
        <p:spPr>
          <a:xfrm>
            <a:off x="715992" y="641680"/>
            <a:ext cx="9952008" cy="5736566"/>
          </a:xfrm>
          <a:prstGeom prst="rect">
            <a:avLst/>
          </a:prstGeom>
        </p:spPr>
      </p:pic>
      <p:sp>
        <p:nvSpPr>
          <p:cNvPr id="6" name="Obdélník 5">
            <a:extLst>
              <a:ext uri="{FF2B5EF4-FFF2-40B4-BE49-F238E27FC236}">
                <a16:creationId xmlns:a16="http://schemas.microsoft.com/office/drawing/2014/main" id="{505E07D3-17D4-4846-8DAD-3719286DAC0C}"/>
              </a:ext>
            </a:extLst>
          </p:cNvPr>
          <p:cNvSpPr/>
          <p:nvPr/>
        </p:nvSpPr>
        <p:spPr>
          <a:xfrm>
            <a:off x="810883" y="854016"/>
            <a:ext cx="6228272" cy="2431435"/>
          </a:xfrm>
          <a:prstGeom prst="rect">
            <a:avLst/>
          </a:prstGeom>
        </p:spPr>
        <p:txBody>
          <a:bodyPr wrap="square">
            <a:spAutoFit/>
          </a:bodyPr>
          <a:lstStyle/>
          <a:p>
            <a:r>
              <a:rPr lang="cs-CZ" sz="3600" b="1" dirty="0"/>
              <a:t>Příslušník HZS ČR v roli svědka v civilním i trestním řízení</a:t>
            </a:r>
          </a:p>
          <a:p>
            <a:endParaRPr lang="cs-CZ" sz="1600" b="1" dirty="0"/>
          </a:p>
          <a:p>
            <a:endParaRPr lang="cs-CZ" sz="1600" b="1" dirty="0"/>
          </a:p>
          <a:p>
            <a:r>
              <a:rPr lang="cs-CZ" sz="1600" b="1" dirty="0"/>
              <a:t>kpt. Mgr. Zuzana Gottwaldová</a:t>
            </a:r>
          </a:p>
          <a:p>
            <a:endParaRPr lang="cs-CZ" sz="1600" b="1" dirty="0"/>
          </a:p>
          <a:p>
            <a:r>
              <a:rPr lang="cs-CZ" sz="1600" b="1" dirty="0"/>
              <a:t>duben 2024</a:t>
            </a:r>
          </a:p>
        </p:txBody>
      </p:sp>
    </p:spTree>
    <p:extLst>
      <p:ext uri="{BB962C8B-B14F-4D97-AF65-F5344CB8AC3E}">
        <p14:creationId xmlns:p14="http://schemas.microsoft.com/office/powerpoint/2010/main" val="3983805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526301-F305-40F6-B85A-F5A0059192A9}"/>
              </a:ext>
            </a:extLst>
          </p:cNvPr>
          <p:cNvSpPr>
            <a:spLocks noGrp="1"/>
          </p:cNvSpPr>
          <p:nvPr>
            <p:ph type="title"/>
          </p:nvPr>
        </p:nvSpPr>
        <p:spPr>
          <a:xfrm>
            <a:off x="838200" y="365125"/>
            <a:ext cx="10515600" cy="782187"/>
          </a:xfrm>
        </p:spPr>
        <p:txBody>
          <a:bodyPr>
            <a:normAutofit/>
          </a:bodyPr>
          <a:lstStyle/>
          <a:p>
            <a:r>
              <a:rPr lang="cs-CZ" sz="2000" b="1" dirty="0">
                <a:latin typeface="Times New Roman" panose="02020603050405020304" pitchFamily="18" charset="0"/>
                <a:cs typeface="Times New Roman" panose="02020603050405020304" pitchFamily="18" charset="0"/>
              </a:rPr>
              <a:t>Předvolání k podání svědecké výpovědi</a:t>
            </a:r>
          </a:p>
        </p:txBody>
      </p:sp>
      <p:sp>
        <p:nvSpPr>
          <p:cNvPr id="3" name="Zástupný symbol pro obsah 2">
            <a:extLst>
              <a:ext uri="{FF2B5EF4-FFF2-40B4-BE49-F238E27FC236}">
                <a16:creationId xmlns:a16="http://schemas.microsoft.com/office/drawing/2014/main" id="{300F5FDB-9750-402C-9736-73D6329F5CBF}"/>
              </a:ext>
            </a:extLst>
          </p:cNvPr>
          <p:cNvSpPr>
            <a:spLocks noGrp="1"/>
          </p:cNvSpPr>
          <p:nvPr>
            <p:ph idx="1"/>
          </p:nvPr>
        </p:nvSpPr>
        <p:spPr>
          <a:xfrm>
            <a:off x="838200" y="1078302"/>
            <a:ext cx="10515600" cy="5098661"/>
          </a:xfrm>
        </p:spPr>
        <p:txBody>
          <a:bodyPr>
            <a:normAutofit/>
          </a:bodyPr>
          <a:lstStyle/>
          <a:p>
            <a:pPr>
              <a:buFontTx/>
              <a:buChar char="-"/>
            </a:pPr>
            <a:r>
              <a:rPr lang="cs-CZ" sz="2000" dirty="0">
                <a:latin typeface="Times New Roman" panose="02020603050405020304" pitchFamily="18" charset="0"/>
                <a:cs typeface="Times New Roman" panose="02020603050405020304" pitchFamily="18" charset="0"/>
              </a:rPr>
              <a:t>listinou (§ 45 OSŘ), tj. svědkovi bude v dostatečné době před nařízeným jednáním doručena do </a:t>
            </a:r>
            <a:r>
              <a:rPr lang="cs-CZ" sz="2000" dirty="0" err="1">
                <a:latin typeface="Times New Roman" panose="02020603050405020304" pitchFamily="18" charset="0"/>
                <a:cs typeface="Times New Roman" panose="02020603050405020304" pitchFamily="18" charset="0"/>
              </a:rPr>
              <a:t>vl</a:t>
            </a:r>
            <a:r>
              <a:rPr lang="cs-CZ" sz="2000" dirty="0">
                <a:latin typeface="Times New Roman" panose="02020603050405020304" pitchFamily="18" charset="0"/>
                <a:cs typeface="Times New Roman" panose="02020603050405020304" pitchFamily="18" charset="0"/>
              </a:rPr>
              <a:t>. rukou dospi s předvoláním k podání svědecké výpovědi</a:t>
            </a:r>
          </a:p>
          <a:p>
            <a:pPr>
              <a:buFontTx/>
              <a:buChar char="-"/>
            </a:pPr>
            <a:r>
              <a:rPr lang="cs-CZ" sz="2000" dirty="0">
                <a:latin typeface="Times New Roman" panose="02020603050405020304" pitchFamily="18" charset="0"/>
                <a:cs typeface="Times New Roman" panose="02020603050405020304" pitchFamily="18" charset="0"/>
              </a:rPr>
              <a:t>telefonicky</a:t>
            </a:r>
          </a:p>
          <a:p>
            <a:pPr>
              <a:buFontTx/>
              <a:buChar char="-"/>
            </a:pPr>
            <a:r>
              <a:rPr lang="cs-CZ" sz="2000" dirty="0">
                <a:latin typeface="Times New Roman" panose="02020603050405020304" pitchFamily="18" charset="0"/>
                <a:cs typeface="Times New Roman" panose="02020603050405020304" pitchFamily="18" charset="0"/>
              </a:rPr>
              <a:t>telefaxem</a:t>
            </a:r>
          </a:p>
          <a:p>
            <a:pPr>
              <a:buFontTx/>
              <a:buChar char="-"/>
            </a:pPr>
            <a:r>
              <a:rPr lang="cs-CZ" sz="2000" dirty="0">
                <a:latin typeface="Times New Roman" panose="02020603050405020304" pitchFamily="18" charset="0"/>
                <a:cs typeface="Times New Roman" panose="02020603050405020304" pitchFamily="18" charset="0"/>
              </a:rPr>
              <a:t>při jednání soudu, u kterého je svědek osobně přítomen  (§ 51 OSŘ)  </a:t>
            </a:r>
          </a:p>
        </p:txBody>
      </p:sp>
    </p:spTree>
    <p:extLst>
      <p:ext uri="{BB962C8B-B14F-4D97-AF65-F5344CB8AC3E}">
        <p14:creationId xmlns:p14="http://schemas.microsoft.com/office/powerpoint/2010/main" val="3939372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8F033D-C7EB-4CA9-9442-22E03C774CDE}"/>
              </a:ext>
            </a:extLst>
          </p:cNvPr>
          <p:cNvSpPr>
            <a:spLocks noGrp="1"/>
          </p:cNvSpPr>
          <p:nvPr>
            <p:ph type="title"/>
          </p:nvPr>
        </p:nvSpPr>
        <p:spPr>
          <a:xfrm>
            <a:off x="838200" y="365125"/>
            <a:ext cx="10515600" cy="764935"/>
          </a:xfrm>
        </p:spPr>
        <p:txBody>
          <a:bodyPr>
            <a:normAutofit/>
          </a:bodyPr>
          <a:lstStyle/>
          <a:p>
            <a:r>
              <a:rPr lang="cs-CZ" sz="2000" b="1" dirty="0">
                <a:latin typeface="Times New Roman" panose="02020603050405020304" pitchFamily="18" charset="0"/>
                <a:cs typeface="Times New Roman" panose="02020603050405020304" pitchFamily="18" charset="0"/>
              </a:rPr>
              <a:t>Předvedení, pořádková pokuta</a:t>
            </a:r>
          </a:p>
        </p:txBody>
      </p:sp>
      <p:sp>
        <p:nvSpPr>
          <p:cNvPr id="3" name="Zástupný symbol pro obsah 2">
            <a:extLst>
              <a:ext uri="{FF2B5EF4-FFF2-40B4-BE49-F238E27FC236}">
                <a16:creationId xmlns:a16="http://schemas.microsoft.com/office/drawing/2014/main" id="{CEAD8DF7-B1B0-4754-8FF2-1DD50DFCF623}"/>
              </a:ext>
            </a:extLst>
          </p:cNvPr>
          <p:cNvSpPr>
            <a:spLocks noGrp="1"/>
          </p:cNvSpPr>
          <p:nvPr>
            <p:ph idx="1"/>
          </p:nvPr>
        </p:nvSpPr>
        <p:spPr>
          <a:xfrm>
            <a:off x="848264" y="1130060"/>
            <a:ext cx="10515600" cy="5046903"/>
          </a:xfrm>
        </p:spPr>
        <p:txBody>
          <a:bodyPr>
            <a:normAutofit/>
          </a:bodyPr>
          <a:lstStyle/>
          <a:p>
            <a:pPr algn="just">
              <a:lnSpc>
                <a:spcPct val="100000"/>
              </a:lnSpc>
              <a:spcBef>
                <a:spcPts val="0"/>
              </a:spcBef>
              <a:tabLst>
                <a:tab pos="715963" algn="l"/>
              </a:tabLst>
            </a:pPr>
            <a:r>
              <a:rPr lang="cs-CZ" sz="2000" b="1" dirty="0">
                <a:latin typeface="Times New Roman" panose="02020603050405020304" pitchFamily="18" charset="0"/>
                <a:cs typeface="Times New Roman" panose="02020603050405020304" pitchFamily="18" charset="0"/>
              </a:rPr>
              <a:t>Předvedení</a:t>
            </a:r>
          </a:p>
          <a:p>
            <a:pPr marL="0" indent="0" algn="just">
              <a:lnSpc>
                <a:spcPct val="100000"/>
              </a:lnSpc>
              <a:spcBef>
                <a:spcPts val="0"/>
              </a:spcBef>
              <a:buNone/>
              <a:tabLst>
                <a:tab pos="361950" algn="l"/>
                <a:tab pos="715963" algn="l"/>
              </a:tabLst>
            </a:pPr>
            <a:r>
              <a:rPr lang="cs-CZ" sz="2000" dirty="0"/>
              <a:t>-	</a:t>
            </a:r>
            <a:r>
              <a:rPr lang="cs-CZ" sz="2000" dirty="0">
                <a:latin typeface="Times New Roman" panose="02020603050405020304" pitchFamily="18" charset="0"/>
                <a:cs typeface="Times New Roman" panose="02020603050405020304" pitchFamily="18" charset="0"/>
              </a:rPr>
              <a:t>nedostaví –</a:t>
            </a:r>
            <a:r>
              <a:rPr lang="cs-CZ" sz="2000" dirty="0" err="1">
                <a:latin typeface="Times New Roman" panose="02020603050405020304" pitchFamily="18" charset="0"/>
                <a:cs typeface="Times New Roman" panose="02020603050405020304" pitchFamily="18" charset="0"/>
              </a:rPr>
              <a:t>li</a:t>
            </a:r>
            <a:r>
              <a:rPr lang="cs-CZ" sz="2000" dirty="0">
                <a:latin typeface="Times New Roman" panose="02020603050405020304" pitchFamily="18" charset="0"/>
                <a:cs typeface="Times New Roman" panose="02020603050405020304" pitchFamily="18" charset="0"/>
              </a:rPr>
              <a:t> se svědek bez řádné omluvy, může být svědek předveden prostřednictvím 	Policie ČR, o této skutečnosti musí být svědek poučen  </a:t>
            </a:r>
          </a:p>
          <a:p>
            <a:pPr marL="361950" indent="-361950" algn="just">
              <a:lnSpc>
                <a:spcPct val="100000"/>
              </a:lnSpc>
              <a:spcBef>
                <a:spcPts val="0"/>
              </a:spcBef>
              <a:buFontTx/>
              <a:buChar char="-"/>
              <a:tabLst>
                <a:tab pos="715963" algn="l"/>
              </a:tabLst>
            </a:pPr>
            <a:r>
              <a:rPr lang="cs-CZ" sz="2000" dirty="0">
                <a:latin typeface="Times New Roman" panose="02020603050405020304" pitchFamily="18" charset="0"/>
                <a:cs typeface="Times New Roman" panose="02020603050405020304" pitchFamily="18" charset="0"/>
              </a:rPr>
              <a:t>předvedení se provádí na základě usnesení</a:t>
            </a:r>
          </a:p>
          <a:p>
            <a:pPr algn="just">
              <a:lnSpc>
                <a:spcPct val="100000"/>
              </a:lnSpc>
              <a:spcBef>
                <a:spcPts val="0"/>
              </a:spcBef>
              <a:buFontTx/>
              <a:buChar char="-"/>
              <a:tabLst>
                <a:tab pos="715963" algn="l"/>
              </a:tabLst>
            </a:pPr>
            <a:r>
              <a:rPr lang="cs-CZ" sz="2000" dirty="0">
                <a:latin typeface="Times New Roman" panose="02020603050405020304" pitchFamily="18" charset="0"/>
                <a:cs typeface="Times New Roman" panose="02020603050405020304" pitchFamily="18" charset="0"/>
              </a:rPr>
              <a:t>  náklady předvedení hradí svědek, který se nedostavil </a:t>
            </a:r>
          </a:p>
          <a:p>
            <a:pPr algn="just">
              <a:lnSpc>
                <a:spcPct val="100000"/>
              </a:lnSpc>
              <a:spcBef>
                <a:spcPts val="0"/>
              </a:spcBef>
              <a:buFontTx/>
              <a:buChar char="-"/>
              <a:tabLst>
                <a:tab pos="715963" algn="l"/>
              </a:tabLst>
            </a:pPr>
            <a:r>
              <a:rPr lang="cs-CZ" sz="2000" dirty="0">
                <a:latin typeface="Times New Roman" panose="02020603050405020304" pitchFamily="18" charset="0"/>
                <a:cs typeface="Times New Roman" panose="02020603050405020304" pitchFamily="18" charset="0"/>
              </a:rPr>
              <a:t>  příslušníka HZS ČR předvádí Policie ČR</a:t>
            </a:r>
          </a:p>
          <a:p>
            <a:pPr marL="361950" indent="-361950" algn="just">
              <a:lnSpc>
                <a:spcPct val="100000"/>
              </a:lnSpc>
              <a:spcBef>
                <a:spcPts val="0"/>
              </a:spcBef>
              <a:buFontTx/>
              <a:buChar char="-"/>
              <a:tabLst>
                <a:tab pos="715963" algn="l"/>
              </a:tabLst>
            </a:pPr>
            <a:r>
              <a:rPr lang="cs-CZ" sz="2000" dirty="0">
                <a:latin typeface="Times New Roman" panose="02020603050405020304" pitchFamily="18" charset="0"/>
                <a:cs typeface="Times New Roman" panose="02020603050405020304" pitchFamily="18" charset="0"/>
              </a:rPr>
              <a:t>u příslušníka armády ČR a ozbrojených bezpečnostních sborů je o předvedení požádán velitel     nebo příslušný služební orgán  (§ 98 TŘ, § 52 OSŘ) </a:t>
            </a:r>
          </a:p>
          <a:p>
            <a:pPr algn="just">
              <a:lnSpc>
                <a:spcPct val="100000"/>
              </a:lnSpc>
              <a:spcBef>
                <a:spcPts val="0"/>
              </a:spcBef>
              <a:buFontTx/>
              <a:buChar char="-"/>
              <a:tabLst>
                <a:tab pos="715963" algn="l"/>
              </a:tabLst>
            </a:pPr>
            <a:endParaRPr lang="cs-CZ" sz="2000" dirty="0">
              <a:latin typeface="Times New Roman" panose="02020603050405020304" pitchFamily="18" charset="0"/>
              <a:cs typeface="Times New Roman" panose="02020603050405020304" pitchFamily="18" charset="0"/>
            </a:endParaRPr>
          </a:p>
          <a:p>
            <a:pPr algn="just">
              <a:lnSpc>
                <a:spcPct val="100000"/>
              </a:lnSpc>
              <a:spcBef>
                <a:spcPts val="0"/>
              </a:spcBef>
              <a:tabLst>
                <a:tab pos="715963" algn="l"/>
              </a:tabLst>
            </a:pPr>
            <a:r>
              <a:rPr lang="cs-CZ" sz="2000" b="1" dirty="0">
                <a:latin typeface="Times New Roman" panose="02020603050405020304" pitchFamily="18" charset="0"/>
                <a:cs typeface="Times New Roman" panose="02020603050405020304" pitchFamily="18" charset="0"/>
              </a:rPr>
              <a:t>Pořádková pokuta</a:t>
            </a:r>
          </a:p>
          <a:p>
            <a:pPr marL="361950" indent="-361950" algn="just">
              <a:lnSpc>
                <a:spcPct val="100000"/>
              </a:lnSpc>
              <a:spcBef>
                <a:spcPts val="0"/>
              </a:spcBef>
              <a:buFontTx/>
              <a:buChar char="-"/>
              <a:tabLst>
                <a:tab pos="715963" algn="l"/>
              </a:tabLst>
            </a:pPr>
            <a:r>
              <a:rPr lang="cs-CZ" sz="2000" dirty="0">
                <a:latin typeface="Times New Roman" panose="02020603050405020304" pitchFamily="18" charset="0"/>
                <a:cs typeface="Times New Roman" panose="02020603050405020304" pitchFamily="18" charset="0"/>
              </a:rPr>
              <a:t>až do výše 50 000 Kč</a:t>
            </a:r>
          </a:p>
          <a:p>
            <a:pPr marL="361950" indent="-361950" algn="just">
              <a:lnSpc>
                <a:spcPct val="100000"/>
              </a:lnSpc>
              <a:spcBef>
                <a:spcPts val="0"/>
              </a:spcBef>
              <a:buFontTx/>
              <a:buChar char="-"/>
              <a:tabLst>
                <a:tab pos="715963" algn="l"/>
              </a:tabLst>
            </a:pPr>
            <a:r>
              <a:rPr lang="cs-CZ" sz="2000" dirty="0">
                <a:latin typeface="Times New Roman" panose="02020603050405020304" pitchFamily="18" charset="0"/>
                <a:cs typeface="Times New Roman" panose="02020603050405020304" pitchFamily="18" charset="0"/>
              </a:rPr>
              <a:t>může být uložena i pokud dojde současně k předvedení</a:t>
            </a:r>
          </a:p>
          <a:p>
            <a:pPr marL="361950" indent="-361950" algn="just">
              <a:lnSpc>
                <a:spcPct val="100000"/>
              </a:lnSpc>
              <a:spcBef>
                <a:spcPts val="0"/>
              </a:spcBef>
              <a:buFontTx/>
              <a:buChar char="-"/>
              <a:tabLst>
                <a:tab pos="715963" algn="l"/>
              </a:tabLst>
            </a:pPr>
            <a:r>
              <a:rPr lang="cs-CZ" sz="2000" dirty="0">
                <a:latin typeface="Times New Roman" panose="02020603050405020304" pitchFamily="18" charset="0"/>
                <a:cs typeface="Times New Roman" panose="02020603050405020304" pitchFamily="18" charset="0"/>
              </a:rPr>
              <a:t>u příslušníka ozbrojených sil nebo ozbrojeného sboru v činné službě může soud přenechat potrestání příslušnému veliteli</a:t>
            </a:r>
          </a:p>
          <a:p>
            <a:pPr algn="just">
              <a:lnSpc>
                <a:spcPct val="100000"/>
              </a:lnSpc>
              <a:spcBef>
                <a:spcPts val="0"/>
              </a:spcBef>
              <a:buFontTx/>
              <a:buChar char="-"/>
              <a:tabLst>
                <a:tab pos="715963" algn="l"/>
              </a:tabLst>
            </a:pPr>
            <a:endParaRPr lang="cs-CZ" sz="2000" dirty="0">
              <a:latin typeface="Times New Roman" panose="02020603050405020304" pitchFamily="18" charset="0"/>
              <a:cs typeface="Times New Roman" panose="02020603050405020304" pitchFamily="18" charset="0"/>
            </a:endParaRPr>
          </a:p>
          <a:p>
            <a:pPr lvl="2" algn="just">
              <a:lnSpc>
                <a:spcPct val="100000"/>
              </a:lnSpc>
              <a:spcBef>
                <a:spcPts val="0"/>
              </a:spcBef>
              <a:buFontTx/>
              <a:buChar char="-"/>
            </a:pPr>
            <a:endParaRPr lang="cs-CZ" sz="1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48023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1FBA325-3799-493D-B6D0-63B0B6D9DFEB}"/>
              </a:ext>
            </a:extLst>
          </p:cNvPr>
          <p:cNvSpPr>
            <a:spLocks noGrp="1"/>
          </p:cNvSpPr>
          <p:nvPr>
            <p:ph type="title"/>
          </p:nvPr>
        </p:nvSpPr>
        <p:spPr>
          <a:xfrm>
            <a:off x="838200" y="365126"/>
            <a:ext cx="10515600" cy="618286"/>
          </a:xfrm>
        </p:spPr>
        <p:txBody>
          <a:bodyPr>
            <a:normAutofit/>
          </a:bodyPr>
          <a:lstStyle/>
          <a:p>
            <a:r>
              <a:rPr lang="cs-CZ" sz="2000" b="1" dirty="0">
                <a:latin typeface="Times New Roman" panose="02020603050405020304" pitchFamily="18" charset="0"/>
                <a:cs typeface="Times New Roman" panose="02020603050405020304" pitchFamily="18" charset="0"/>
              </a:rPr>
              <a:t>Sankce</a:t>
            </a:r>
          </a:p>
        </p:txBody>
      </p:sp>
      <p:sp>
        <p:nvSpPr>
          <p:cNvPr id="3" name="Zástupný symbol pro obsah 2">
            <a:extLst>
              <a:ext uri="{FF2B5EF4-FFF2-40B4-BE49-F238E27FC236}">
                <a16:creationId xmlns:a16="http://schemas.microsoft.com/office/drawing/2014/main" id="{6BB28567-273E-4B53-9234-A73CBB5A2AB4}"/>
              </a:ext>
            </a:extLst>
          </p:cNvPr>
          <p:cNvSpPr>
            <a:spLocks noGrp="1"/>
          </p:cNvSpPr>
          <p:nvPr>
            <p:ph idx="1"/>
          </p:nvPr>
        </p:nvSpPr>
        <p:spPr>
          <a:xfrm>
            <a:off x="838200" y="862642"/>
            <a:ext cx="10515600" cy="5564037"/>
          </a:xfrm>
        </p:spPr>
        <p:txBody>
          <a:bodyPr>
            <a:normAutofit fontScale="92500" lnSpcReduction="20000"/>
          </a:bodyPr>
          <a:lstStyle/>
          <a:p>
            <a:pPr marL="0" indent="0">
              <a:buNone/>
            </a:pPr>
            <a:r>
              <a:rPr lang="cs-CZ" sz="2200" b="1" dirty="0">
                <a:latin typeface="Times New Roman" panose="02020603050405020304" pitchFamily="18" charset="0"/>
                <a:cs typeface="Times New Roman" panose="02020603050405020304" pitchFamily="18" charset="0"/>
              </a:rPr>
              <a:t>§ 126 odst. 1 OSŘ</a:t>
            </a:r>
          </a:p>
          <a:p>
            <a:pPr marL="0" indent="0" algn="just">
              <a:buNone/>
            </a:pPr>
            <a:r>
              <a:rPr lang="cs-CZ" sz="2200" i="1" dirty="0">
                <a:latin typeface="Times New Roman" panose="02020603050405020304" pitchFamily="18" charset="0"/>
                <a:cs typeface="Times New Roman" panose="02020603050405020304" pitchFamily="18" charset="0"/>
              </a:rPr>
              <a:t>Každá fyzická osoba, která není účastníkem řízení, je povinna dostavit se na předvolání k soudu a vypovídat jako svědek. </a:t>
            </a:r>
            <a:r>
              <a:rPr lang="cs-CZ" sz="2200" b="1" i="1" dirty="0">
                <a:latin typeface="Times New Roman" panose="02020603050405020304" pitchFamily="18" charset="0"/>
                <a:cs typeface="Times New Roman" panose="02020603050405020304" pitchFamily="18" charset="0"/>
              </a:rPr>
              <a:t>Musí vypovědět pravdu a nic nezamlčovat</a:t>
            </a:r>
            <a:r>
              <a:rPr lang="cs-CZ" sz="2200" i="1" dirty="0">
                <a:latin typeface="Times New Roman" panose="02020603050405020304" pitchFamily="18" charset="0"/>
                <a:cs typeface="Times New Roman" panose="02020603050405020304" pitchFamily="18" charset="0"/>
              </a:rPr>
              <a:t>. Výpověď může odepřít jen tehdy, kdyby jí způsobila nebezpečí trestního stíhání sobě nebo osobám blízkým; o důvodnosti odepření výpovědi rozhoduje soud</a:t>
            </a:r>
            <a:r>
              <a:rPr lang="cs-CZ" sz="2200" dirty="0">
                <a:latin typeface="Times New Roman" panose="02020603050405020304" pitchFamily="18" charset="0"/>
                <a:cs typeface="Times New Roman" panose="02020603050405020304" pitchFamily="18" charset="0"/>
              </a:rPr>
              <a:t>.</a:t>
            </a:r>
          </a:p>
          <a:p>
            <a:pPr marL="0" indent="0" algn="just">
              <a:buNone/>
            </a:pPr>
            <a:r>
              <a:rPr lang="cs-CZ" sz="2200" b="1" dirty="0">
                <a:latin typeface="Times New Roman" panose="02020603050405020304" pitchFamily="18" charset="0"/>
                <a:cs typeface="Times New Roman" panose="02020603050405020304" pitchFamily="18" charset="0"/>
              </a:rPr>
              <a:t>§ 346 odst. 2, 3 a 4 TZ</a:t>
            </a:r>
          </a:p>
          <a:p>
            <a:pPr marL="0" indent="0" algn="just">
              <a:spcBef>
                <a:spcPts val="0"/>
              </a:spcBef>
              <a:buNone/>
            </a:pPr>
            <a:r>
              <a:rPr lang="cs-CZ" sz="2200" i="1" dirty="0">
                <a:latin typeface="Times New Roman" panose="02020603050405020304" pitchFamily="18" charset="0"/>
                <a:cs typeface="Times New Roman" panose="02020603050405020304" pitchFamily="18" charset="0"/>
              </a:rPr>
              <a:t>Kdo jako svědek nebo znalec před soudem nebo před mezinárodním soudním orgánem, před notářem jako soudním komisařem, státním zástupcem nebo před policejním orgánem, který koná přípravné řízení podle trestního řádu, anebo před vyšetřovací komisí Poslanecké sněmovny Parlamentu České republiky</a:t>
            </a:r>
          </a:p>
          <a:p>
            <a:pPr marL="0" indent="0" algn="just">
              <a:spcBef>
                <a:spcPts val="0"/>
              </a:spcBef>
              <a:buNone/>
            </a:pPr>
            <a:r>
              <a:rPr lang="cs-CZ" sz="2200" i="1" dirty="0">
                <a:latin typeface="Times New Roman" panose="02020603050405020304" pitchFamily="18" charset="0"/>
                <a:cs typeface="Times New Roman" panose="02020603050405020304" pitchFamily="18" charset="0"/>
              </a:rPr>
              <a:t>a) </a:t>
            </a:r>
            <a:r>
              <a:rPr lang="cs-CZ" sz="2200" b="1" i="1" dirty="0">
                <a:latin typeface="Times New Roman" panose="02020603050405020304" pitchFamily="18" charset="0"/>
                <a:cs typeface="Times New Roman" panose="02020603050405020304" pitchFamily="18" charset="0"/>
              </a:rPr>
              <a:t>uvede nepravdu </a:t>
            </a:r>
            <a:r>
              <a:rPr lang="cs-CZ" sz="2200" i="1" dirty="0">
                <a:latin typeface="Times New Roman" panose="02020603050405020304" pitchFamily="18" charset="0"/>
                <a:cs typeface="Times New Roman" panose="02020603050405020304" pitchFamily="18" charset="0"/>
              </a:rPr>
              <a:t>o okolnosti, která má podstatný význam pro rozhodnutí nebo pro zjištění vyšetřovací komise Poslanecké sněmovny Parlamentu České republiky, nebo</a:t>
            </a:r>
          </a:p>
          <a:p>
            <a:pPr marL="0" indent="0" algn="just">
              <a:spcBef>
                <a:spcPts val="0"/>
              </a:spcBef>
              <a:buNone/>
            </a:pPr>
            <a:r>
              <a:rPr lang="cs-CZ" sz="2200" i="1" dirty="0">
                <a:latin typeface="Times New Roman" panose="02020603050405020304" pitchFamily="18" charset="0"/>
                <a:cs typeface="Times New Roman" panose="02020603050405020304" pitchFamily="18" charset="0"/>
              </a:rPr>
              <a:t>b) </a:t>
            </a:r>
            <a:r>
              <a:rPr lang="cs-CZ" sz="2200" b="1" i="1" dirty="0">
                <a:latin typeface="Times New Roman" panose="02020603050405020304" pitchFamily="18" charset="0"/>
                <a:cs typeface="Times New Roman" panose="02020603050405020304" pitchFamily="18" charset="0"/>
              </a:rPr>
              <a:t>takovou okolnost zamlčí</a:t>
            </a:r>
            <a:r>
              <a:rPr lang="cs-CZ" sz="2200" i="1" dirty="0">
                <a:latin typeface="Times New Roman" panose="02020603050405020304" pitchFamily="18" charset="0"/>
                <a:cs typeface="Times New Roman" panose="02020603050405020304" pitchFamily="18" charset="0"/>
              </a:rPr>
              <a:t>,</a:t>
            </a:r>
          </a:p>
          <a:p>
            <a:pPr marL="0" indent="0" algn="just">
              <a:spcBef>
                <a:spcPts val="0"/>
              </a:spcBef>
              <a:buNone/>
            </a:pPr>
            <a:r>
              <a:rPr lang="cs-CZ" sz="2200" i="1" dirty="0">
                <a:latin typeface="Times New Roman" panose="02020603050405020304" pitchFamily="18" charset="0"/>
                <a:cs typeface="Times New Roman" panose="02020603050405020304" pitchFamily="18" charset="0"/>
              </a:rPr>
              <a:t>bude potrestán odnětím svobody až na tři léta nebo zákazem činnosti.</a:t>
            </a:r>
          </a:p>
          <a:p>
            <a:pPr marL="0" indent="0" algn="just">
              <a:spcBef>
                <a:spcPts val="0"/>
              </a:spcBef>
              <a:buNone/>
            </a:pPr>
            <a:r>
              <a:rPr lang="cs-CZ" sz="2200" i="1" dirty="0">
                <a:latin typeface="Times New Roman" panose="02020603050405020304" pitchFamily="18" charset="0"/>
                <a:cs typeface="Times New Roman" panose="02020603050405020304" pitchFamily="18" charset="0"/>
              </a:rPr>
              <a:t>(3) Odnětím svobody na jeden rok až pět let bude pachatel potrestán,</a:t>
            </a:r>
          </a:p>
          <a:p>
            <a:pPr marL="0" indent="0" algn="just">
              <a:spcBef>
                <a:spcPts val="0"/>
              </a:spcBef>
              <a:buNone/>
            </a:pPr>
            <a:r>
              <a:rPr lang="cs-CZ" sz="2200" i="1" dirty="0">
                <a:latin typeface="Times New Roman" panose="02020603050405020304" pitchFamily="18" charset="0"/>
                <a:cs typeface="Times New Roman" panose="02020603050405020304" pitchFamily="18" charset="0"/>
              </a:rPr>
              <a:t>a) spáchá-li čin uvedený v odstavci 1 nebo 2 v úmyslu získat pro sebe nebo pro jiného prospěch, nebo</a:t>
            </a:r>
          </a:p>
          <a:p>
            <a:pPr marL="0" indent="0" algn="just">
              <a:spcBef>
                <a:spcPts val="0"/>
              </a:spcBef>
              <a:buNone/>
            </a:pPr>
            <a:r>
              <a:rPr lang="cs-CZ" sz="2200" i="1" dirty="0">
                <a:latin typeface="Times New Roman" panose="02020603050405020304" pitchFamily="18" charset="0"/>
                <a:cs typeface="Times New Roman" panose="02020603050405020304" pitchFamily="18" charset="0"/>
              </a:rPr>
              <a:t>b) spáchá-li takový čin v úmyslu jiného vážně poškodit v zaměstnání, narušit jeho rodinné vztahy nebo způsobit mu jinou vážnou újmu.</a:t>
            </a:r>
          </a:p>
          <a:p>
            <a:pPr marL="0" indent="0" algn="just">
              <a:spcBef>
                <a:spcPts val="0"/>
              </a:spcBef>
              <a:buNone/>
            </a:pPr>
            <a:r>
              <a:rPr lang="cs-CZ" sz="2200" i="1" dirty="0">
                <a:latin typeface="Times New Roman" panose="02020603050405020304" pitchFamily="18" charset="0"/>
                <a:cs typeface="Times New Roman" panose="02020603050405020304" pitchFamily="18" charset="0"/>
              </a:rPr>
              <a:t>(4) Odnětím svobody na dvě léta až osm let bude pachatel potrestán,</a:t>
            </a:r>
          </a:p>
          <a:p>
            <a:pPr marL="0" indent="0" algn="just">
              <a:spcBef>
                <a:spcPts val="0"/>
              </a:spcBef>
              <a:buNone/>
            </a:pPr>
            <a:r>
              <a:rPr lang="cs-CZ" sz="2200" i="1" dirty="0">
                <a:latin typeface="Times New Roman" panose="02020603050405020304" pitchFamily="18" charset="0"/>
                <a:cs typeface="Times New Roman" panose="02020603050405020304" pitchFamily="18" charset="0"/>
              </a:rPr>
              <a:t>a) spáchá-li čin uvedený v odstavci 1 nebo 2 jako člen organizované skupiny,</a:t>
            </a:r>
          </a:p>
          <a:p>
            <a:pPr marL="0" indent="0" algn="just">
              <a:spcBef>
                <a:spcPts val="0"/>
              </a:spcBef>
              <a:buNone/>
            </a:pPr>
            <a:r>
              <a:rPr lang="cs-CZ" sz="2200" i="1" dirty="0">
                <a:latin typeface="Times New Roman" panose="02020603050405020304" pitchFamily="18" charset="0"/>
                <a:cs typeface="Times New Roman" panose="02020603050405020304" pitchFamily="18" charset="0"/>
              </a:rPr>
              <a:t>b) způsobí-li takovým činem značnou škodu, nebo</a:t>
            </a:r>
          </a:p>
          <a:p>
            <a:pPr marL="0" indent="0" algn="just">
              <a:spcBef>
                <a:spcPts val="0"/>
              </a:spcBef>
              <a:buNone/>
            </a:pPr>
            <a:r>
              <a:rPr lang="cs-CZ" sz="2200" i="1" dirty="0">
                <a:latin typeface="Times New Roman" panose="02020603050405020304" pitchFamily="18" charset="0"/>
                <a:cs typeface="Times New Roman" panose="02020603050405020304" pitchFamily="18" charset="0"/>
              </a:rPr>
              <a:t>c) získá-li takovým činem pro sebe nebo pro jiného značný prospěch.</a:t>
            </a:r>
          </a:p>
          <a:p>
            <a:pPr marL="0" indent="0" algn="just">
              <a:buNone/>
            </a:pPr>
            <a:endParaRPr 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5921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AB00EB5-4C7B-439F-926D-2599F4F67C1B}"/>
              </a:ext>
            </a:extLst>
          </p:cNvPr>
          <p:cNvSpPr>
            <a:spLocks noGrp="1"/>
          </p:cNvSpPr>
          <p:nvPr>
            <p:ph type="title"/>
          </p:nvPr>
        </p:nvSpPr>
        <p:spPr>
          <a:xfrm>
            <a:off x="838200" y="365126"/>
            <a:ext cx="10515600" cy="488890"/>
          </a:xfrm>
        </p:spPr>
        <p:txBody>
          <a:bodyPr>
            <a:normAutofit/>
          </a:bodyPr>
          <a:lstStyle/>
          <a:p>
            <a:r>
              <a:rPr lang="cs-CZ" sz="2000" b="1" dirty="0">
                <a:latin typeface="Times New Roman" panose="02020603050405020304" pitchFamily="18" charset="0"/>
                <a:cs typeface="Times New Roman" panose="02020603050405020304" pitchFamily="18" charset="0"/>
              </a:rPr>
              <a:t>Nepravdivá, křivá výpověď svědka</a:t>
            </a:r>
          </a:p>
        </p:txBody>
      </p:sp>
      <p:sp>
        <p:nvSpPr>
          <p:cNvPr id="3" name="Zástupný symbol pro obsah 2">
            <a:extLst>
              <a:ext uri="{FF2B5EF4-FFF2-40B4-BE49-F238E27FC236}">
                <a16:creationId xmlns:a16="http://schemas.microsoft.com/office/drawing/2014/main" id="{1AB034EC-B064-492B-A83B-2C8438C1DCE1}"/>
              </a:ext>
            </a:extLst>
          </p:cNvPr>
          <p:cNvSpPr>
            <a:spLocks noGrp="1"/>
          </p:cNvSpPr>
          <p:nvPr>
            <p:ph idx="1"/>
          </p:nvPr>
        </p:nvSpPr>
        <p:spPr>
          <a:xfrm>
            <a:off x="838200" y="1112808"/>
            <a:ext cx="10515600" cy="5064155"/>
          </a:xfrm>
        </p:spPr>
        <p:txBody>
          <a:bodyPr/>
          <a:lstStyle/>
          <a:p>
            <a:pPr marL="0" indent="0">
              <a:buNone/>
            </a:pPr>
            <a:r>
              <a:rPr lang="cs-CZ" dirty="0"/>
              <a:t> - </a:t>
            </a:r>
            <a:r>
              <a:rPr lang="cs-CZ" sz="2000" dirty="0">
                <a:latin typeface="Times New Roman" panose="02020603050405020304" pitchFamily="18" charset="0"/>
                <a:cs typeface="Times New Roman" panose="02020603050405020304" pitchFamily="18" charset="0"/>
              </a:rPr>
              <a:t>svědek je povinen vypovídat pravdu a nic nezamlčovat </a:t>
            </a:r>
          </a:p>
          <a:p>
            <a:pPr marL="0" indent="0">
              <a:buNone/>
            </a:pPr>
            <a:r>
              <a:rPr lang="cs-CZ" sz="2000" b="1" dirty="0">
                <a:latin typeface="Times New Roman" panose="02020603050405020304" pitchFamily="18" charset="0"/>
                <a:cs typeface="Times New Roman" panose="02020603050405020304" pitchFamily="18" charset="0"/>
              </a:rPr>
              <a:t>Skutková podstata trestného činu</a:t>
            </a:r>
            <a:r>
              <a:rPr lang="cs-CZ" sz="2000" dirty="0">
                <a:latin typeface="Times New Roman" panose="02020603050405020304" pitchFamily="18" charset="0"/>
                <a:cs typeface="Times New Roman" panose="02020603050405020304" pitchFamily="18" charset="0"/>
              </a:rPr>
              <a:t>	- uvedení nepravdy</a:t>
            </a:r>
          </a:p>
          <a:p>
            <a:pPr marL="0" indent="0">
              <a:buNone/>
            </a:pPr>
            <a:r>
              <a:rPr lang="cs-CZ" sz="2000" dirty="0">
                <a:latin typeface="Times New Roman" panose="02020603050405020304" pitchFamily="18" charset="0"/>
                <a:cs typeface="Times New Roman" panose="02020603050405020304" pitchFamily="18" charset="0"/>
              </a:rPr>
              <a:t>				- zamlčení podstatných skutečností	</a:t>
            </a:r>
          </a:p>
          <a:p>
            <a:pPr marL="0" indent="0">
              <a:buNone/>
            </a:pPr>
            <a:r>
              <a:rPr lang="cs-CZ" sz="2000" dirty="0">
                <a:latin typeface="Times New Roman" panose="02020603050405020304" pitchFamily="18" charset="0"/>
                <a:cs typeface="Times New Roman" panose="02020603050405020304" pitchFamily="18" charset="0"/>
              </a:rPr>
              <a:t>				- okolnosti významné pro rozhodnutí</a:t>
            </a:r>
          </a:p>
          <a:p>
            <a:pPr algn="just">
              <a:buFontTx/>
              <a:buChar char="-"/>
            </a:pPr>
            <a:r>
              <a:rPr lang="cs-CZ" sz="2000" dirty="0">
                <a:latin typeface="Times New Roman" panose="02020603050405020304" pitchFamily="18" charset="0"/>
                <a:cs typeface="Times New Roman" panose="02020603050405020304" pitchFamily="18" charset="0"/>
              </a:rPr>
              <a:t>není důležité, zda křivá výpověď ve skutečnosti vedla či nikoliv k vadnému rozhodnutí soudu</a:t>
            </a:r>
          </a:p>
          <a:p>
            <a:pPr algn="just">
              <a:buFontTx/>
              <a:buChar char="-"/>
            </a:pPr>
            <a:r>
              <a:rPr lang="cs-CZ" sz="2000" dirty="0">
                <a:latin typeface="Times New Roman" panose="02020603050405020304" pitchFamily="18" charset="0"/>
                <a:cs typeface="Times New Roman" panose="02020603050405020304" pitchFamily="18" charset="0"/>
              </a:rPr>
              <a:t>za zamlčení je považována i situace, kdy svědek nebyl výslovně tázán na určitou skutečnost (soud o této skutečnosti ani vědět nemusel), avšak svědek si byl vědom, že určitá skutečnost může být pro rozhodnutí důležitá</a:t>
            </a:r>
          </a:p>
          <a:p>
            <a:pPr algn="just">
              <a:buFontTx/>
              <a:buChar char="-"/>
            </a:pPr>
            <a:r>
              <a:rPr lang="cs-CZ" sz="2000" dirty="0">
                <a:latin typeface="Times New Roman" panose="02020603050405020304" pitchFamily="18" charset="0"/>
                <a:cs typeface="Times New Roman" panose="02020603050405020304" pitchFamily="18" charset="0"/>
              </a:rPr>
              <a:t>křivá výpověď svědka může naplňovat i skutkovou podstatu dalších trestných činů – pomluva, nadržování, poškozování cizích práv</a:t>
            </a:r>
          </a:p>
          <a:p>
            <a:pPr algn="just">
              <a:buFontTx/>
              <a:buChar char="-"/>
            </a:pPr>
            <a:r>
              <a:rPr lang="cs-CZ" sz="2000" dirty="0">
                <a:latin typeface="Times New Roman" panose="02020603050405020304" pitchFamily="18" charset="0"/>
                <a:cs typeface="Times New Roman" panose="02020603050405020304" pitchFamily="18" charset="0"/>
              </a:rPr>
              <a:t>trestného činu křivé výpovědi se nemůže dopustit ten, kdo neuvádí pravdivé skutečnosti ve snaze utajit svůj vlastní trestný čin </a:t>
            </a:r>
          </a:p>
        </p:txBody>
      </p:sp>
    </p:spTree>
    <p:extLst>
      <p:ext uri="{BB962C8B-B14F-4D97-AF65-F5344CB8AC3E}">
        <p14:creationId xmlns:p14="http://schemas.microsoft.com/office/powerpoint/2010/main" val="1252803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120B58-2A8C-4A79-A068-62A3276E1285}"/>
              </a:ext>
            </a:extLst>
          </p:cNvPr>
          <p:cNvSpPr>
            <a:spLocks noGrp="1"/>
          </p:cNvSpPr>
          <p:nvPr>
            <p:ph type="title"/>
          </p:nvPr>
        </p:nvSpPr>
        <p:spPr>
          <a:xfrm>
            <a:off x="838200" y="365125"/>
            <a:ext cx="10515600" cy="540649"/>
          </a:xfrm>
        </p:spPr>
        <p:txBody>
          <a:bodyPr>
            <a:normAutofit/>
          </a:bodyPr>
          <a:lstStyle/>
          <a:p>
            <a:r>
              <a:rPr lang="cs-CZ" sz="2000" b="1" dirty="0">
                <a:latin typeface="Times New Roman" panose="02020603050405020304" pitchFamily="18" charset="0"/>
                <a:cs typeface="Times New Roman" panose="02020603050405020304" pitchFamily="18" charset="0"/>
              </a:rPr>
              <a:t>Svědek – příslušník HZS ČR</a:t>
            </a:r>
          </a:p>
        </p:txBody>
      </p:sp>
      <p:sp>
        <p:nvSpPr>
          <p:cNvPr id="3" name="Zástupný symbol pro obsah 2">
            <a:extLst>
              <a:ext uri="{FF2B5EF4-FFF2-40B4-BE49-F238E27FC236}">
                <a16:creationId xmlns:a16="http://schemas.microsoft.com/office/drawing/2014/main" id="{96A9101D-7331-4577-B5F3-37FA6BD32426}"/>
              </a:ext>
            </a:extLst>
          </p:cNvPr>
          <p:cNvSpPr>
            <a:spLocks noGrp="1"/>
          </p:cNvSpPr>
          <p:nvPr>
            <p:ph idx="1"/>
          </p:nvPr>
        </p:nvSpPr>
        <p:spPr>
          <a:xfrm>
            <a:off x="838200" y="974785"/>
            <a:ext cx="10515600" cy="5202178"/>
          </a:xfrm>
        </p:spPr>
        <p:txBody>
          <a:bodyPr/>
          <a:lstStyle/>
          <a:p>
            <a:pPr algn="just">
              <a:buFontTx/>
              <a:buChar char="-"/>
            </a:pPr>
            <a:r>
              <a:rPr lang="cs-CZ" sz="2000" dirty="0">
                <a:latin typeface="Times New Roman" panose="02020603050405020304" pitchFamily="18" charset="0"/>
                <a:cs typeface="Times New Roman" panose="02020603050405020304" pitchFamily="18" charset="0"/>
              </a:rPr>
              <a:t>v případě nedostavení se k jednání soudu bez omluvy (kterou soud přijme jako důvodnou), může být předveden Policií ČR</a:t>
            </a:r>
          </a:p>
          <a:p>
            <a:pPr algn="just">
              <a:buFontTx/>
              <a:buChar char="-"/>
            </a:pPr>
            <a:r>
              <a:rPr lang="cs-CZ" sz="2000" dirty="0">
                <a:latin typeface="Times New Roman" panose="02020603050405020304" pitchFamily="18" charset="0"/>
                <a:cs typeface="Times New Roman" panose="02020603050405020304" pitchFamily="18" charset="0"/>
              </a:rPr>
              <a:t>v případě nedostavení se k jednání soudu bez omluvy nebo v případě hrubého narušování jednání soudu může být svědku udělena pokuta až do výše 50 000 Kč (i za situace, kdy byl současně předveden) </a:t>
            </a:r>
          </a:p>
          <a:p>
            <a:pPr algn="just">
              <a:buFontTx/>
              <a:buChar char="-"/>
            </a:pPr>
            <a:r>
              <a:rPr lang="cs-CZ" sz="2000" dirty="0">
                <a:latin typeface="Times New Roman" panose="02020603050405020304" pitchFamily="18" charset="0"/>
                <a:cs typeface="Times New Roman" panose="02020603050405020304" pitchFamily="18" charset="0"/>
              </a:rPr>
              <a:t>v případě křivé výpovědi nebo zamlčení  podstatných skutečnosti se může dopustit trestného činu podání křivé výpovědi (§ 346 TZ), trestného činu nadržování (§ 366 TZ), trestného činu pomluvy (§ 184 TZ), trestného činu poškození cizích práv (§ 181 TZ)</a:t>
            </a:r>
          </a:p>
          <a:p>
            <a:pPr algn="just">
              <a:buFontTx/>
              <a:buChar char="-"/>
            </a:pPr>
            <a:r>
              <a:rPr lang="cs-CZ" sz="2000" dirty="0">
                <a:latin typeface="Times New Roman" panose="02020603050405020304" pitchFamily="18" charset="0"/>
                <a:cs typeface="Times New Roman" panose="02020603050405020304" pitchFamily="18" charset="0"/>
              </a:rPr>
              <a:t>v případě, že příslušník HZS ČR jako svědek ve správním řízení podá nepravdivou nebo neúplnou výpověď, může se dopustit jednání mající znaky přestupku ( § 2 odst. 2 písm. e) zákona č. 251/2016 Sb., o některých přestupcích); toto jednání může vést k uložení kázeňského trestu (§ 186 zákona č. 361/2003 Sb., o služební poměru příslušníků bezpečnostních sborů ve spojení s § 4 odst. 5 písm. a) zákona č. 250/2016 Sb., o odpovědnosti za přestupky a řízení o nich)     </a:t>
            </a:r>
          </a:p>
          <a:p>
            <a:pPr algn="just">
              <a:buFontTx/>
              <a:buChar char="-"/>
            </a:pPr>
            <a:r>
              <a:rPr lang="cs-CZ" sz="2000" dirty="0">
                <a:latin typeface="Times New Roman" panose="02020603050405020304" pitchFamily="18" charset="0"/>
                <a:cs typeface="Times New Roman" panose="02020603050405020304" pitchFamily="18" charset="0"/>
              </a:rPr>
              <a:t>soud může svědkovi uložit povinnost, aby nahradil státu náklady, které vznikly jeho zaviněním       </a:t>
            </a:r>
          </a:p>
          <a:p>
            <a:pPr algn="just">
              <a:buFontTx/>
              <a:buChar char="-"/>
            </a:pPr>
            <a:endParaRPr 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5810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995C4C7-7523-4C58-9F78-5D43097D2E29}"/>
              </a:ext>
            </a:extLst>
          </p:cNvPr>
          <p:cNvSpPr>
            <a:spLocks noGrp="1"/>
          </p:cNvSpPr>
          <p:nvPr>
            <p:ph type="title"/>
          </p:nvPr>
        </p:nvSpPr>
        <p:spPr>
          <a:xfrm>
            <a:off x="838200" y="365126"/>
            <a:ext cx="10515600" cy="618286"/>
          </a:xfrm>
        </p:spPr>
        <p:txBody>
          <a:bodyPr>
            <a:normAutofit/>
          </a:bodyPr>
          <a:lstStyle/>
          <a:p>
            <a:r>
              <a:rPr lang="cs-CZ" sz="2000" b="1" dirty="0">
                <a:latin typeface="Times New Roman" panose="02020603050405020304" pitchFamily="18" charset="0"/>
                <a:cs typeface="Times New Roman" panose="02020603050405020304" pitchFamily="18" charset="0"/>
              </a:rPr>
              <a:t>Svědek –příslušník HZS ČR - formální a procesní náležitosti podání svědecké výpovědi</a:t>
            </a:r>
          </a:p>
        </p:txBody>
      </p:sp>
      <p:sp>
        <p:nvSpPr>
          <p:cNvPr id="3" name="Zástupný symbol pro obsah 2">
            <a:extLst>
              <a:ext uri="{FF2B5EF4-FFF2-40B4-BE49-F238E27FC236}">
                <a16:creationId xmlns:a16="http://schemas.microsoft.com/office/drawing/2014/main" id="{FCEFB59A-DA2F-43EB-872E-8635C1B76C45}"/>
              </a:ext>
            </a:extLst>
          </p:cNvPr>
          <p:cNvSpPr>
            <a:spLocks noGrp="1"/>
          </p:cNvSpPr>
          <p:nvPr>
            <p:ph idx="1"/>
          </p:nvPr>
        </p:nvSpPr>
        <p:spPr>
          <a:xfrm>
            <a:off x="838200" y="983412"/>
            <a:ext cx="10515600" cy="5193551"/>
          </a:xfrm>
        </p:spPr>
        <p:txBody>
          <a:bodyPr>
            <a:normAutofit lnSpcReduction="10000"/>
          </a:bodyPr>
          <a:lstStyle/>
          <a:p>
            <a:pPr marL="361950" indent="-361950" algn="just">
              <a:buFontTx/>
              <a:buChar char="-"/>
              <a:tabLst>
                <a:tab pos="361950" algn="l"/>
              </a:tabLst>
            </a:pPr>
            <a:r>
              <a:rPr lang="cs-CZ" sz="2000" dirty="0">
                <a:latin typeface="Times New Roman" panose="02020603050405020304" pitchFamily="18" charset="0"/>
                <a:cs typeface="Times New Roman" panose="02020603050405020304" pitchFamily="18" charset="0"/>
              </a:rPr>
              <a:t>podání svědecké výpovědi (i v rámci služby) představuje překážku ve službě z důvodu obecného zájmu (§ 68 odst. 4 zákona č. 361/2003 Sb., o služební poměru příslušníků bezpečnostních sborů), t.j. je dán nárok na udělení služebního volna s poskytnutím služebního příjmu </a:t>
            </a:r>
          </a:p>
          <a:p>
            <a:pPr marL="361950" indent="-361950" algn="just">
              <a:buFontTx/>
              <a:buChar char="-"/>
              <a:tabLst>
                <a:tab pos="361950" algn="l"/>
              </a:tabLst>
            </a:pPr>
            <a:r>
              <a:rPr lang="cs-CZ" sz="2000" dirty="0">
                <a:latin typeface="Times New Roman" panose="02020603050405020304" pitchFamily="18" charset="0"/>
                <a:cs typeface="Times New Roman" panose="02020603050405020304" pitchFamily="18" charset="0"/>
              </a:rPr>
              <a:t>k jednání soudu se svědek dostaví ve služebním stejnokroji podle Pokynu generálního ředitele Hasičského záchranného sboru České republiky č. 39/2016</a:t>
            </a:r>
          </a:p>
          <a:p>
            <a:pPr marL="361950" indent="-361950" algn="just">
              <a:buFontTx/>
              <a:buChar char="-"/>
              <a:tabLst>
                <a:tab pos="361950" algn="l"/>
              </a:tabLst>
            </a:pPr>
            <a:r>
              <a:rPr lang="cs-CZ" sz="2000" dirty="0">
                <a:latin typeface="Times New Roman" panose="02020603050405020304" pitchFamily="18" charset="0"/>
                <a:cs typeface="Times New Roman" panose="02020603050405020304" pitchFamily="18" charset="0"/>
              </a:rPr>
              <a:t>k jednání je nezbytné vzít s sebou občanský průkaz/jiný doklad totožnosti, služební průkaz a předvolání k podání svědecké výpovědi</a:t>
            </a:r>
          </a:p>
          <a:p>
            <a:pPr marL="361950" indent="-361950" algn="just">
              <a:buFontTx/>
              <a:buChar char="-"/>
              <a:tabLst>
                <a:tab pos="361950" algn="l"/>
              </a:tabLst>
            </a:pPr>
            <a:r>
              <a:rPr lang="cs-CZ" sz="2000" dirty="0">
                <a:latin typeface="Times New Roman" panose="02020603050405020304" pitchFamily="18" charset="0"/>
                <a:cs typeface="Times New Roman" panose="02020603050405020304" pitchFamily="18" charset="0"/>
              </a:rPr>
              <a:t>do jednací síně se vstupuje na vyzvání (prostřednictvím výzvy zapisovatelky nebo výzvy vnitřního rozhlasu) </a:t>
            </a:r>
          </a:p>
          <a:p>
            <a:pPr marL="361950" indent="-361950" algn="just">
              <a:buFontTx/>
              <a:buChar char="-"/>
              <a:tabLst>
                <a:tab pos="361950" algn="l"/>
              </a:tabLst>
            </a:pPr>
            <a:r>
              <a:rPr lang="cs-CZ" sz="2000" dirty="0">
                <a:latin typeface="Times New Roman" panose="02020603050405020304" pitchFamily="18" charset="0"/>
                <a:cs typeface="Times New Roman" panose="02020603050405020304" pitchFamily="18" charset="0"/>
              </a:rPr>
              <a:t>po celou dobu jednání před soudem svědek stojí, sednout si může pouze po vyhovění jeho žádosti soudem (např. z důvodu věku nebo zdravotního stavu)</a:t>
            </a:r>
          </a:p>
          <a:p>
            <a:pPr marL="361950" indent="-361950" algn="just">
              <a:buFontTx/>
              <a:buChar char="-"/>
              <a:tabLst>
                <a:tab pos="361950" algn="l"/>
              </a:tabLst>
            </a:pPr>
            <a:r>
              <a:rPr lang="cs-CZ" sz="2000" dirty="0">
                <a:latin typeface="Times New Roman" panose="02020603050405020304" pitchFamily="18" charset="0"/>
                <a:cs typeface="Times New Roman" panose="02020603050405020304" pitchFamily="18" charset="0"/>
              </a:rPr>
              <a:t>po celou dobu má svědek sejmutou pokrývku hlavy</a:t>
            </a:r>
          </a:p>
          <a:p>
            <a:pPr marL="361950" indent="-361950" algn="just">
              <a:buFontTx/>
              <a:buChar char="-"/>
              <a:tabLst>
                <a:tab pos="361950" algn="l"/>
              </a:tabLst>
            </a:pPr>
            <a:r>
              <a:rPr lang="cs-CZ" sz="2000" dirty="0">
                <a:latin typeface="Times New Roman" panose="02020603050405020304" pitchFamily="18" charset="0"/>
                <a:cs typeface="Times New Roman" panose="02020603050405020304" pitchFamily="18" charset="0"/>
              </a:rPr>
              <a:t>v případě že svědek má u sebe listiny (např. pro připomenutí technických dat apod.), musí s jejich použitím při výslechu souhlasit </a:t>
            </a:r>
            <a:r>
              <a:rPr lang="cs-CZ" sz="2000">
                <a:latin typeface="Times New Roman" panose="02020603050405020304" pitchFamily="18" charset="0"/>
                <a:cs typeface="Times New Roman" panose="02020603050405020304" pitchFamily="18" charset="0"/>
              </a:rPr>
              <a:t>předseda senátu </a:t>
            </a:r>
            <a:endParaRPr lang="cs-CZ" sz="2000" dirty="0">
              <a:latin typeface="Times New Roman" panose="02020603050405020304" pitchFamily="18" charset="0"/>
              <a:cs typeface="Times New Roman" panose="02020603050405020304" pitchFamily="18" charset="0"/>
            </a:endParaRPr>
          </a:p>
          <a:p>
            <a:pPr marL="361950" indent="-361950" algn="just">
              <a:buFontTx/>
              <a:buChar char="-"/>
              <a:tabLst>
                <a:tab pos="361950" algn="l"/>
              </a:tabLst>
            </a:pPr>
            <a:r>
              <a:rPr lang="cs-CZ" sz="2000" dirty="0">
                <a:latin typeface="Times New Roman" panose="02020603050405020304" pitchFamily="18" charset="0"/>
                <a:cs typeface="Times New Roman" panose="02020603050405020304" pitchFamily="18" charset="0"/>
              </a:rPr>
              <a:t>svědek odpovídá na otázky soudu, na otázky státního zástupce, obviněného nebo obhájce, účastníka nebo právního zástupce  odpovídá teprve poté, až tyto osoby soud vyzve ke kladení otázek svědku  </a:t>
            </a:r>
          </a:p>
        </p:txBody>
      </p:sp>
    </p:spTree>
    <p:extLst>
      <p:ext uri="{BB962C8B-B14F-4D97-AF65-F5344CB8AC3E}">
        <p14:creationId xmlns:p14="http://schemas.microsoft.com/office/powerpoint/2010/main" val="4132558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661361-E455-47F1-AFBF-2807B4225963}"/>
              </a:ext>
            </a:extLst>
          </p:cNvPr>
          <p:cNvSpPr>
            <a:spLocks noGrp="1"/>
          </p:cNvSpPr>
          <p:nvPr>
            <p:ph type="title"/>
          </p:nvPr>
        </p:nvSpPr>
        <p:spPr>
          <a:xfrm>
            <a:off x="838200" y="365125"/>
            <a:ext cx="10515600" cy="506143"/>
          </a:xfrm>
        </p:spPr>
        <p:txBody>
          <a:bodyPr>
            <a:normAutofit/>
          </a:bodyPr>
          <a:lstStyle/>
          <a:p>
            <a:r>
              <a:rPr lang="cs-CZ" sz="2000" b="1" dirty="0">
                <a:latin typeface="Times New Roman" panose="02020603050405020304" pitchFamily="18" charset="0"/>
                <a:cs typeface="Times New Roman" panose="02020603050405020304" pitchFamily="18" charset="0"/>
              </a:rPr>
              <a:t>Výslech svědka mimo jednání</a:t>
            </a:r>
          </a:p>
        </p:txBody>
      </p:sp>
      <p:sp>
        <p:nvSpPr>
          <p:cNvPr id="3" name="Zástupný symbol pro obsah 2">
            <a:extLst>
              <a:ext uri="{FF2B5EF4-FFF2-40B4-BE49-F238E27FC236}">
                <a16:creationId xmlns:a16="http://schemas.microsoft.com/office/drawing/2014/main" id="{958F5644-3206-41FD-B50E-3C6242375FC2}"/>
              </a:ext>
            </a:extLst>
          </p:cNvPr>
          <p:cNvSpPr>
            <a:spLocks noGrp="1"/>
          </p:cNvSpPr>
          <p:nvPr>
            <p:ph idx="1"/>
          </p:nvPr>
        </p:nvSpPr>
        <p:spPr>
          <a:xfrm>
            <a:off x="838200" y="871268"/>
            <a:ext cx="10515600" cy="5305695"/>
          </a:xfrm>
        </p:spPr>
        <p:txBody>
          <a:bodyPr>
            <a:normAutofit/>
          </a:bodyPr>
          <a:lstStyle/>
          <a:p>
            <a:pPr marL="361950" indent="-361950">
              <a:spcBef>
                <a:spcPts val="600"/>
              </a:spcBef>
            </a:pPr>
            <a:r>
              <a:rPr lang="cs-CZ" sz="2000" b="1" dirty="0">
                <a:latin typeface="Times New Roman" panose="02020603050405020304" pitchFamily="18" charset="0"/>
                <a:cs typeface="Times New Roman" panose="02020603050405020304" pitchFamily="18" charset="0"/>
              </a:rPr>
              <a:t>Výslech svědka dožádaným soudem</a:t>
            </a:r>
          </a:p>
          <a:p>
            <a:pPr marL="361950" indent="-361950">
              <a:spcBef>
                <a:spcPts val="600"/>
              </a:spcBef>
              <a:buFontTx/>
              <a:buChar char="-"/>
            </a:pPr>
            <a:r>
              <a:rPr lang="cs-CZ" sz="2000" dirty="0">
                <a:latin typeface="Times New Roman" panose="02020603050405020304" pitchFamily="18" charset="0"/>
                <a:cs typeface="Times New Roman" panose="02020603050405020304" pitchFamily="18" charset="0"/>
              </a:rPr>
              <a:t>výslech by procesní soud mohl provést jen s velkými obtížemi nebo se zvýšenými neúčelnými náklady nebo jej v obvodu procesního sudu nelze provést vůbec</a:t>
            </a:r>
          </a:p>
          <a:p>
            <a:pPr marL="361950" indent="-361950">
              <a:spcBef>
                <a:spcPts val="0"/>
              </a:spcBef>
              <a:buFontTx/>
              <a:buChar char="-"/>
            </a:pPr>
            <a:r>
              <a:rPr lang="cs-CZ" sz="2000" dirty="0">
                <a:latin typeface="Times New Roman" panose="02020603050405020304" pitchFamily="18" charset="0"/>
                <a:cs typeface="Times New Roman" panose="02020603050405020304" pitchFamily="18" charset="0"/>
              </a:rPr>
              <a:t>dožádaným soudem je vždy soud okresní</a:t>
            </a:r>
          </a:p>
          <a:p>
            <a:pPr marL="361950" indent="-361950">
              <a:spcBef>
                <a:spcPts val="0"/>
              </a:spcBef>
              <a:buFontTx/>
              <a:buChar char="-"/>
            </a:pPr>
            <a:r>
              <a:rPr lang="cs-CZ" sz="2000" dirty="0">
                <a:latin typeface="Times New Roman" panose="02020603050405020304" pitchFamily="18" charset="0"/>
                <a:cs typeface="Times New Roman" panose="02020603050405020304" pitchFamily="18" charset="0"/>
              </a:rPr>
              <a:t> dožádaný soud může vůči svědkovi provést pořádková opatření</a:t>
            </a:r>
          </a:p>
          <a:p>
            <a:pPr>
              <a:spcBef>
                <a:spcPts val="0"/>
              </a:spcBef>
              <a:buFontTx/>
              <a:buChar char="-"/>
            </a:pPr>
            <a:endParaRPr lang="cs-CZ" sz="2000" dirty="0">
              <a:latin typeface="Times New Roman" panose="02020603050405020304" pitchFamily="18" charset="0"/>
              <a:cs typeface="Times New Roman" panose="02020603050405020304" pitchFamily="18" charset="0"/>
            </a:endParaRPr>
          </a:p>
          <a:p>
            <a:pPr marL="361950" indent="-361950">
              <a:spcBef>
                <a:spcPts val="600"/>
              </a:spcBef>
            </a:pPr>
            <a:r>
              <a:rPr lang="cs-CZ" sz="2000" b="1" dirty="0">
                <a:latin typeface="Times New Roman" panose="02020603050405020304" pitchFamily="18" charset="0"/>
                <a:cs typeface="Times New Roman" panose="02020603050405020304" pitchFamily="18" charset="0"/>
              </a:rPr>
              <a:t>Výslech svědka mimo jednání</a:t>
            </a:r>
          </a:p>
          <a:p>
            <a:pPr marL="361950" indent="-361950">
              <a:spcBef>
                <a:spcPts val="600"/>
              </a:spcBef>
              <a:buFontTx/>
              <a:buChar char="-"/>
            </a:pPr>
            <a:r>
              <a:rPr lang="cs-CZ" sz="2000" dirty="0">
                <a:latin typeface="Times New Roman" panose="02020603050405020304" pitchFamily="18" charset="0"/>
                <a:cs typeface="Times New Roman" panose="02020603050405020304" pitchFamily="18" charset="0"/>
              </a:rPr>
              <a:t>jednání je vždy neveřejné (pouze účastníci řízení)</a:t>
            </a:r>
          </a:p>
          <a:p>
            <a:pPr marL="361950" indent="-361950">
              <a:spcBef>
                <a:spcPts val="0"/>
              </a:spcBef>
              <a:buFontTx/>
              <a:buChar char="-"/>
            </a:pPr>
            <a:r>
              <a:rPr lang="cs-CZ" sz="2000" dirty="0">
                <a:latin typeface="Times New Roman" panose="02020603050405020304" pitchFamily="18" charset="0"/>
                <a:cs typeface="Times New Roman" panose="02020603050405020304" pitchFamily="18" charset="0"/>
              </a:rPr>
              <a:t>jenom za situace, že provedení úkonu není objektivně (nebo dlouhodobě) možné při řádném jednání</a:t>
            </a:r>
          </a:p>
          <a:p>
            <a:pPr marL="361950" indent="-361950">
              <a:spcBef>
                <a:spcPts val="0"/>
              </a:spcBef>
              <a:buFontTx/>
              <a:buChar char="-"/>
            </a:pPr>
            <a:endParaRPr lang="cs-CZ" sz="2000" dirty="0">
              <a:latin typeface="Times New Roman" panose="02020603050405020304" pitchFamily="18" charset="0"/>
              <a:cs typeface="Times New Roman" panose="02020603050405020304" pitchFamily="18" charset="0"/>
            </a:endParaRPr>
          </a:p>
          <a:p>
            <a:pPr marL="361950" indent="-361950">
              <a:spcBef>
                <a:spcPts val="600"/>
              </a:spcBef>
            </a:pPr>
            <a:r>
              <a:rPr lang="cs-CZ" sz="2000" b="1" dirty="0">
                <a:latin typeface="Times New Roman" panose="02020603050405020304" pitchFamily="18" charset="0"/>
                <a:cs typeface="Times New Roman" panose="02020603050405020304" pitchFamily="18" charset="0"/>
              </a:rPr>
              <a:t>Výslech svědka pomocí videokonferenčního zařízení</a:t>
            </a:r>
          </a:p>
          <a:p>
            <a:pPr marL="361950" indent="-361950">
              <a:spcBef>
                <a:spcPts val="600"/>
              </a:spcBef>
              <a:buFontTx/>
              <a:buChar char="-"/>
            </a:pPr>
            <a:r>
              <a:rPr lang="cs-CZ" sz="2000" dirty="0">
                <a:latin typeface="Times New Roman" panose="02020603050405020304" pitchFamily="18" charset="0"/>
                <a:cs typeface="Times New Roman" panose="02020603050405020304" pitchFamily="18" charset="0"/>
              </a:rPr>
              <a:t>jako odklon od institutu dožádání, tak aby byla zachována zásada přímosti výslechu </a:t>
            </a:r>
          </a:p>
          <a:p>
            <a:pPr marL="361950" indent="-361950">
              <a:spcBef>
                <a:spcPts val="0"/>
              </a:spcBef>
              <a:buFontTx/>
              <a:buChar char="-"/>
            </a:pPr>
            <a:r>
              <a:rPr lang="cs-CZ" sz="2000" dirty="0">
                <a:latin typeface="Times New Roman" panose="02020603050405020304" pitchFamily="18" charset="0"/>
                <a:cs typeface="Times New Roman" panose="02020603050405020304" pitchFamily="18" charset="0"/>
              </a:rPr>
              <a:t>výslech probíhá u dožádaného soudu, ale (zpravidla) ověření totožnosti provádí zaměstnanec procesního soudu</a:t>
            </a:r>
          </a:p>
          <a:p>
            <a:pPr>
              <a:buFontTx/>
              <a:buChar char="-"/>
            </a:pPr>
            <a:endParaRPr 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34075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CEDD7F-282D-43DF-932D-89E7D526428F}"/>
              </a:ext>
            </a:extLst>
          </p:cNvPr>
          <p:cNvSpPr>
            <a:spLocks noGrp="1"/>
          </p:cNvSpPr>
          <p:nvPr>
            <p:ph type="title"/>
          </p:nvPr>
        </p:nvSpPr>
        <p:spPr/>
        <p:txBody>
          <a:bodyPr/>
          <a:lstStyle/>
          <a:p>
            <a:endParaRPr lang="cs-CZ" dirty="0"/>
          </a:p>
        </p:txBody>
      </p:sp>
      <p:sp>
        <p:nvSpPr>
          <p:cNvPr id="3" name="Zástupný symbol pro obsah 2">
            <a:extLst>
              <a:ext uri="{FF2B5EF4-FFF2-40B4-BE49-F238E27FC236}">
                <a16:creationId xmlns:a16="http://schemas.microsoft.com/office/drawing/2014/main" id="{EA41847D-4FFA-40E4-857A-0F76AE899123}"/>
              </a:ext>
            </a:extLst>
          </p:cNvPr>
          <p:cNvSpPr>
            <a:spLocks noGrp="1"/>
          </p:cNvSpPr>
          <p:nvPr>
            <p:ph idx="1"/>
          </p:nvPr>
        </p:nvSpPr>
        <p:spPr/>
        <p:txBody>
          <a:bodyPr/>
          <a:lstStyle/>
          <a:p>
            <a:pPr marL="0" indent="0">
              <a:buNone/>
            </a:pPr>
            <a:r>
              <a:rPr lang="cs-CZ" dirty="0"/>
              <a:t>Děkuji za pozornost</a:t>
            </a:r>
          </a:p>
        </p:txBody>
      </p:sp>
    </p:spTree>
    <p:extLst>
      <p:ext uri="{BB962C8B-B14F-4D97-AF65-F5344CB8AC3E}">
        <p14:creationId xmlns:p14="http://schemas.microsoft.com/office/powerpoint/2010/main" val="3351623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2BC10CC-A6E9-4F4E-8783-A6B76113B001}"/>
              </a:ext>
            </a:extLst>
          </p:cNvPr>
          <p:cNvSpPr>
            <a:spLocks noGrp="1"/>
          </p:cNvSpPr>
          <p:nvPr>
            <p:ph type="title"/>
          </p:nvPr>
        </p:nvSpPr>
        <p:spPr>
          <a:xfrm>
            <a:off x="813758" y="362309"/>
            <a:ext cx="10515600" cy="2674189"/>
          </a:xfrm>
        </p:spPr>
        <p:txBody>
          <a:bodyPr>
            <a:normAutofit fontScale="90000"/>
          </a:bodyPr>
          <a:lstStyle/>
          <a:p>
            <a:pPr marL="342900" indent="-342900">
              <a:lnSpc>
                <a:spcPct val="150000"/>
              </a:lnSpc>
              <a:buFont typeface="Arial" panose="020B0604020202020204" pitchFamily="34" charset="0"/>
              <a:buChar char="•"/>
            </a:pPr>
            <a:r>
              <a:rPr lang="cs-CZ" sz="2200" b="1" dirty="0">
                <a:latin typeface="Times New Roman" panose="02020603050405020304" pitchFamily="18" charset="0"/>
                <a:cs typeface="Times New Roman" panose="02020603050405020304" pitchFamily="18" charset="0"/>
              </a:rPr>
              <a:t>Definice   </a:t>
            </a:r>
            <a:br>
              <a:rPr lang="cs-CZ" sz="2200" b="1" dirty="0">
                <a:latin typeface="Times New Roman" panose="02020603050405020304" pitchFamily="18" charset="0"/>
                <a:cs typeface="Times New Roman" panose="02020603050405020304" pitchFamily="18" charset="0"/>
              </a:rPr>
            </a:br>
            <a:r>
              <a:rPr lang="cs-CZ" sz="2200" b="1" dirty="0">
                <a:latin typeface="Times New Roman" panose="02020603050405020304" pitchFamily="18" charset="0"/>
                <a:cs typeface="Times New Roman" panose="02020603050405020304" pitchFamily="18" charset="0"/>
              </a:rPr>
              <a:t>Svědek je fyzická osoba, rozdílná od účastníka řízení /obviněného, která je vyzvána soudem, správním orgánem nebo orgánem činným v trestním řízení, aby vypovídala o skutečnostech důležitých pro řízení, které vnímala (poznala) vlastními smysly, tedy viděla, slyšela. </a:t>
            </a:r>
            <a:br>
              <a:rPr lang="cs-CZ" sz="2200" b="1" dirty="0">
                <a:latin typeface="Times New Roman" panose="02020603050405020304" pitchFamily="18" charset="0"/>
                <a:cs typeface="Times New Roman" panose="02020603050405020304" pitchFamily="18" charset="0"/>
              </a:rPr>
            </a:br>
            <a:r>
              <a:rPr lang="cs-CZ" sz="2200" b="1" dirty="0">
                <a:latin typeface="Times New Roman" panose="02020603050405020304" pitchFamily="18" charset="0"/>
                <a:cs typeface="Times New Roman" panose="02020603050405020304" pitchFamily="18" charset="0"/>
              </a:rPr>
              <a:t>Svědek je nezastupitelný jinou osobou</a:t>
            </a:r>
            <a:r>
              <a:rPr lang="cs-CZ" sz="2000" dirty="0">
                <a:latin typeface="Times New Roman" panose="02020603050405020304" pitchFamily="18" charset="0"/>
                <a:cs typeface="Times New Roman" panose="02020603050405020304" pitchFamily="18" charset="0"/>
              </a:rPr>
              <a:t>.  </a:t>
            </a:r>
          </a:p>
        </p:txBody>
      </p:sp>
      <p:sp>
        <p:nvSpPr>
          <p:cNvPr id="3" name="Zástupný symbol pro obsah 2">
            <a:extLst>
              <a:ext uri="{FF2B5EF4-FFF2-40B4-BE49-F238E27FC236}">
                <a16:creationId xmlns:a16="http://schemas.microsoft.com/office/drawing/2014/main" id="{53C80F9E-12BC-4B36-8597-8B9D7AE657C3}"/>
              </a:ext>
            </a:extLst>
          </p:cNvPr>
          <p:cNvSpPr>
            <a:spLocks noGrp="1"/>
          </p:cNvSpPr>
          <p:nvPr>
            <p:ph idx="1"/>
          </p:nvPr>
        </p:nvSpPr>
        <p:spPr>
          <a:xfrm>
            <a:off x="838200" y="3502772"/>
            <a:ext cx="10515600" cy="2674189"/>
          </a:xfrm>
        </p:spPr>
        <p:txBody>
          <a:bodyPr>
            <a:normAutofit/>
          </a:bodyPr>
          <a:lstStyle/>
          <a:p>
            <a:r>
              <a:rPr lang="cs-CZ" sz="2000" b="1" dirty="0">
                <a:latin typeface="Times New Roman" panose="02020603050405020304" pitchFamily="18" charset="0"/>
                <a:cs typeface="Times New Roman" panose="02020603050405020304" pitchFamily="18" charset="0"/>
              </a:rPr>
              <a:t>Postavení svědka, jeho práva a povinnosti </a:t>
            </a:r>
          </a:p>
          <a:p>
            <a:pPr marL="0" indent="0">
              <a:buNone/>
              <a:tabLst>
                <a:tab pos="361950" algn="l"/>
              </a:tabLst>
            </a:pPr>
            <a:r>
              <a:rPr lang="cs-CZ" sz="2000" b="1" dirty="0">
                <a:latin typeface="Times New Roman" panose="02020603050405020304" pitchFamily="18" charset="0"/>
                <a:cs typeface="Times New Roman" panose="02020603050405020304" pitchFamily="18" charset="0"/>
              </a:rPr>
              <a:t>	zákon č. 99/1963Sb., občanský soudní řád</a:t>
            </a:r>
          </a:p>
          <a:p>
            <a:pPr marL="0" indent="0">
              <a:buNone/>
              <a:tabLst>
                <a:tab pos="361950" algn="l"/>
              </a:tabLst>
            </a:pPr>
            <a:r>
              <a:rPr lang="cs-CZ" sz="2000" b="1" dirty="0">
                <a:latin typeface="Times New Roman" panose="02020603050405020304" pitchFamily="18" charset="0"/>
                <a:cs typeface="Times New Roman" panose="02020603050405020304" pitchFamily="18" charset="0"/>
              </a:rPr>
              <a:t>	zákon č. 141/1961 Sb., trestní řád</a:t>
            </a:r>
          </a:p>
          <a:p>
            <a:pPr marL="0" indent="0">
              <a:buNone/>
              <a:tabLst>
                <a:tab pos="361950" algn="l"/>
              </a:tabLst>
            </a:pPr>
            <a:r>
              <a:rPr lang="cs-CZ" sz="2000" b="1" dirty="0">
                <a:latin typeface="Times New Roman" panose="02020603050405020304" pitchFamily="18" charset="0"/>
                <a:cs typeface="Times New Roman" panose="02020603050405020304" pitchFamily="18" charset="0"/>
              </a:rPr>
              <a:t>	zákon č. 500/2004 Sb., správní řád </a:t>
            </a:r>
          </a:p>
          <a:p>
            <a:pPr marL="0" indent="0">
              <a:buNone/>
              <a:tabLst>
                <a:tab pos="361950" algn="l"/>
              </a:tabLst>
            </a:pPr>
            <a:r>
              <a:rPr lang="cs-CZ" sz="2000" b="1" dirty="0">
                <a:latin typeface="Times New Roman" panose="02020603050405020304" pitchFamily="18" charset="0"/>
                <a:cs typeface="Times New Roman" panose="02020603050405020304" pitchFamily="18" charset="0"/>
              </a:rPr>
              <a:t>	zákon 131/2001 Sb., o zvláštní ochraně svědka a dalších osob v souvislosti s trestním 	řízením a o změně zákona č. 99/1963 Sb., občanský soudní řád</a:t>
            </a:r>
          </a:p>
          <a:p>
            <a:pPr marL="0" indent="0">
              <a:buNone/>
              <a:tabLst>
                <a:tab pos="361950" algn="l"/>
              </a:tabLst>
            </a:pPr>
            <a:r>
              <a:rPr lang="cs-CZ" sz="2000" b="1" dirty="0">
                <a:latin typeface="Times New Roman" panose="02020603050405020304" pitchFamily="18" charset="0"/>
                <a:cs typeface="Times New Roman" panose="02020603050405020304" pitchFamily="18" charset="0"/>
              </a:rPr>
              <a:t>	zákon č. 292/2013 Sb., o zvláštních řízeních soudních (zákon o nesporném řízení)</a:t>
            </a:r>
          </a:p>
          <a:p>
            <a:pPr marL="0" indent="0">
              <a:buNone/>
            </a:pPr>
            <a:endParaRPr lang="cs-CZ" sz="2000" b="1" dirty="0">
              <a:latin typeface="Times New Roman" panose="02020603050405020304" pitchFamily="18" charset="0"/>
              <a:cs typeface="Times New Roman" panose="02020603050405020304" pitchFamily="18" charset="0"/>
            </a:endParaRPr>
          </a:p>
          <a:p>
            <a:pPr marL="0" indent="0">
              <a:buNone/>
            </a:pPr>
            <a:endParaRPr lang="cs-CZ"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5710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223BEE-7053-4445-BAF2-3090B9622E42}"/>
              </a:ext>
            </a:extLst>
          </p:cNvPr>
          <p:cNvSpPr>
            <a:spLocks noGrp="1"/>
          </p:cNvSpPr>
          <p:nvPr>
            <p:ph type="title"/>
          </p:nvPr>
        </p:nvSpPr>
        <p:spPr/>
        <p:txBody>
          <a:bodyPr>
            <a:normAutofit/>
          </a:bodyPr>
          <a:lstStyle/>
          <a:p>
            <a:pPr marL="342900" indent="-342900">
              <a:buFont typeface="Arial" panose="020B0604020202020204" pitchFamily="34" charset="0"/>
              <a:buChar char="•"/>
            </a:pPr>
            <a:r>
              <a:rPr lang="cs-CZ" sz="2000" b="1" dirty="0">
                <a:latin typeface="Times New Roman" panose="02020603050405020304" pitchFamily="18" charset="0"/>
                <a:cs typeface="Times New Roman" panose="02020603050405020304" pitchFamily="18" charset="0"/>
              </a:rPr>
              <a:t>zákon č. 99/1963 Sb., občanský soudní řád (OSŘ)</a:t>
            </a:r>
          </a:p>
        </p:txBody>
      </p:sp>
      <p:sp>
        <p:nvSpPr>
          <p:cNvPr id="3" name="Zástupný symbol pro obsah 2">
            <a:extLst>
              <a:ext uri="{FF2B5EF4-FFF2-40B4-BE49-F238E27FC236}">
                <a16:creationId xmlns:a16="http://schemas.microsoft.com/office/drawing/2014/main" id="{DF295EF7-90D0-465A-8BF5-D43A63AA0FD2}"/>
              </a:ext>
            </a:extLst>
          </p:cNvPr>
          <p:cNvSpPr>
            <a:spLocks noGrp="1"/>
          </p:cNvSpPr>
          <p:nvPr>
            <p:ph idx="1"/>
          </p:nvPr>
        </p:nvSpPr>
        <p:spPr>
          <a:xfrm>
            <a:off x="838200" y="1259457"/>
            <a:ext cx="10515600" cy="4917506"/>
          </a:xfrm>
        </p:spPr>
        <p:txBody>
          <a:bodyPr>
            <a:normAutofit/>
          </a:bodyPr>
          <a:lstStyle/>
          <a:p>
            <a:pPr marL="0" indent="0">
              <a:buNone/>
            </a:pPr>
            <a:r>
              <a:rPr lang="cs-CZ" sz="2000" dirty="0">
                <a:latin typeface="Times New Roman" panose="02020603050405020304" pitchFamily="18" charset="0"/>
                <a:cs typeface="Times New Roman" panose="02020603050405020304" pitchFamily="18" charset="0"/>
              </a:rPr>
              <a:t>§ 126 odst. 1 OSŘ </a:t>
            </a:r>
          </a:p>
          <a:p>
            <a:pPr marL="0" indent="0" algn="just">
              <a:buNone/>
            </a:pPr>
            <a:r>
              <a:rPr lang="cs-CZ" sz="2000" i="1" dirty="0">
                <a:latin typeface="Times New Roman" panose="02020603050405020304" pitchFamily="18" charset="0"/>
                <a:cs typeface="Times New Roman" panose="02020603050405020304" pitchFamily="18" charset="0"/>
              </a:rPr>
              <a:t>Každá fyzická osoba, která není účastníkem řízení, je povinna dostavit se na předvolání k soudu a vypovídat jako svědek. Musí vypovědět pravdu a nic nezamlčovat. Výpověď může odepřít jen tehdy, kdyby jí způsobila nebezpečí trestního stíhání sobě nebo osobám blízkým; o důvodnosti odepření výpovědi rozhoduje soud</a:t>
            </a:r>
            <a:r>
              <a:rPr lang="cs-CZ" sz="2000" dirty="0">
                <a:latin typeface="Times New Roman" panose="02020603050405020304" pitchFamily="18" charset="0"/>
                <a:cs typeface="Times New Roman" panose="02020603050405020304" pitchFamily="18" charset="0"/>
              </a:rPr>
              <a:t>.</a:t>
            </a:r>
          </a:p>
          <a:p>
            <a:pPr marL="0" indent="0" algn="just">
              <a:buNone/>
            </a:pPr>
            <a:r>
              <a:rPr lang="cs-CZ" sz="2000" dirty="0">
                <a:latin typeface="Times New Roman" panose="02020603050405020304" pitchFamily="18" charset="0"/>
                <a:cs typeface="Times New Roman" panose="02020603050405020304" pitchFamily="18" charset="0"/>
              </a:rPr>
              <a:t>§ 139 odst. 1 OSŘ</a:t>
            </a:r>
          </a:p>
          <a:p>
            <a:pPr marL="0" indent="0" algn="just">
              <a:buNone/>
            </a:pPr>
            <a:r>
              <a:rPr lang="cs-CZ" sz="2000" i="1" dirty="0">
                <a:latin typeface="Times New Roman" panose="02020603050405020304" pitchFamily="18" charset="0"/>
                <a:cs typeface="Times New Roman" panose="02020603050405020304" pitchFamily="18" charset="0"/>
              </a:rPr>
              <a:t>Svědci a fyzické osoby uvedené v § 126a mají právo na náhradu hotových výdajů a ušlého výdělku (svědečné). Toto právo zaniká, není-li uplatněno do tří dnů od výslechu nebo ode dne, kdy bylo svědku oznámeno, že k výslechu nedojde. O tom musí soud svědka a fyzické osoby uvedené v § 126a poučit.</a:t>
            </a:r>
          </a:p>
          <a:p>
            <a:pPr marL="0" indent="0" algn="just">
              <a:buNone/>
            </a:pPr>
            <a:r>
              <a:rPr lang="cs-CZ" sz="2000" dirty="0">
                <a:latin typeface="Times New Roman" panose="02020603050405020304" pitchFamily="18" charset="0"/>
                <a:cs typeface="Times New Roman" panose="02020603050405020304" pitchFamily="18" charset="0"/>
              </a:rPr>
              <a:t>§ 147 odst. 2 OSŘ</a:t>
            </a:r>
          </a:p>
          <a:p>
            <a:pPr marL="0" indent="0" algn="just">
              <a:buNone/>
            </a:pPr>
            <a:r>
              <a:rPr lang="cs-CZ" sz="2000" i="1" dirty="0">
                <a:latin typeface="Times New Roman" panose="02020603050405020304" pitchFamily="18" charset="0"/>
                <a:cs typeface="Times New Roman" panose="02020603050405020304" pitchFamily="18" charset="0"/>
              </a:rPr>
              <a:t>Soud může uložit svědkům, fyzickým osobám uvedeným v § 126a, znalcům, tlumočníkům nebo těm, kteří při dokazování měli nějakou povinnost, jestliže zavinili náklady řízení, které by jinak nebyly vznikly, aby je nahradili účastníkům</a:t>
            </a:r>
            <a:r>
              <a:rPr lang="cs-CZ"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68820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84369B-6FD8-44A0-AD8E-77D03B1E3627}"/>
              </a:ext>
            </a:extLst>
          </p:cNvPr>
          <p:cNvSpPr>
            <a:spLocks noGrp="1"/>
          </p:cNvSpPr>
          <p:nvPr>
            <p:ph type="title"/>
          </p:nvPr>
        </p:nvSpPr>
        <p:spPr/>
        <p:txBody>
          <a:bodyPr>
            <a:normAutofit/>
          </a:bodyPr>
          <a:lstStyle/>
          <a:p>
            <a:pPr marL="342900" indent="-342900">
              <a:buFont typeface="Arial" panose="020B0604020202020204" pitchFamily="34" charset="0"/>
              <a:buChar char="•"/>
            </a:pPr>
            <a:r>
              <a:rPr lang="cs-CZ" sz="2000" b="1" dirty="0">
                <a:latin typeface="Times New Roman" panose="02020603050405020304" pitchFamily="18" charset="0"/>
                <a:cs typeface="Times New Roman" panose="02020603050405020304" pitchFamily="18" charset="0"/>
              </a:rPr>
              <a:t>zákon č. 141/1961 Sb., trestní řád (TŘ)</a:t>
            </a:r>
          </a:p>
        </p:txBody>
      </p:sp>
      <p:sp>
        <p:nvSpPr>
          <p:cNvPr id="3" name="Zástupný symbol pro obsah 2">
            <a:extLst>
              <a:ext uri="{FF2B5EF4-FFF2-40B4-BE49-F238E27FC236}">
                <a16:creationId xmlns:a16="http://schemas.microsoft.com/office/drawing/2014/main" id="{1B9A5057-18B7-476C-B35C-C13D7D4DE1E6}"/>
              </a:ext>
            </a:extLst>
          </p:cNvPr>
          <p:cNvSpPr>
            <a:spLocks noGrp="1"/>
          </p:cNvSpPr>
          <p:nvPr>
            <p:ph idx="1"/>
          </p:nvPr>
        </p:nvSpPr>
        <p:spPr>
          <a:xfrm>
            <a:off x="838200" y="1233577"/>
            <a:ext cx="10515600" cy="4943386"/>
          </a:xfrm>
        </p:spPr>
        <p:txBody>
          <a:bodyPr>
            <a:normAutofit/>
          </a:bodyPr>
          <a:lstStyle/>
          <a:p>
            <a:pPr marL="0" indent="0">
              <a:buNone/>
            </a:pPr>
            <a:r>
              <a:rPr lang="cs-CZ" sz="2000" dirty="0">
                <a:latin typeface="Times New Roman" panose="02020603050405020304" pitchFamily="18" charset="0"/>
                <a:cs typeface="Times New Roman" panose="02020603050405020304" pitchFamily="18" charset="0"/>
              </a:rPr>
              <a:t>§ 97 TŘ</a:t>
            </a:r>
          </a:p>
          <a:p>
            <a:pPr marL="0" indent="0" algn="just">
              <a:buNone/>
            </a:pPr>
            <a:r>
              <a:rPr lang="cs-CZ" sz="2000" i="1" dirty="0">
                <a:latin typeface="Times New Roman" panose="02020603050405020304" pitchFamily="18" charset="0"/>
                <a:cs typeface="Times New Roman" panose="02020603050405020304" pitchFamily="18" charset="0"/>
              </a:rPr>
              <a:t>Každý je povinen na předvolání se dostavit a vypovídat jako svědek o tom, co je mu známo o trestném činu a o pachateli nebo o okolnostech důležitých pro trestní řízení</a:t>
            </a:r>
            <a:r>
              <a:rPr lang="cs-CZ" sz="2000" dirty="0">
                <a:latin typeface="Times New Roman" panose="02020603050405020304" pitchFamily="18" charset="0"/>
                <a:cs typeface="Times New Roman" panose="02020603050405020304" pitchFamily="18" charset="0"/>
              </a:rPr>
              <a:t>.</a:t>
            </a:r>
          </a:p>
          <a:p>
            <a:pPr marL="0" indent="0">
              <a:buNone/>
            </a:pPr>
            <a:endParaRPr lang="cs-CZ" sz="2000" dirty="0">
              <a:latin typeface="Times New Roman" panose="02020603050405020304" pitchFamily="18" charset="0"/>
              <a:cs typeface="Times New Roman" panose="02020603050405020304" pitchFamily="18" charset="0"/>
            </a:endParaRPr>
          </a:p>
          <a:p>
            <a:pPr marL="0" indent="0">
              <a:buNone/>
            </a:pPr>
            <a:endParaRPr lang="cs-CZ" sz="2000" dirty="0">
              <a:latin typeface="Times New Roman" panose="02020603050405020304" pitchFamily="18" charset="0"/>
              <a:cs typeface="Times New Roman" panose="02020603050405020304" pitchFamily="18" charset="0"/>
            </a:endParaRPr>
          </a:p>
          <a:p>
            <a:pPr marL="0" indent="0">
              <a:buNone/>
            </a:pPr>
            <a:r>
              <a:rPr lang="cs-CZ" sz="2000" dirty="0">
                <a:latin typeface="Times New Roman" panose="02020603050405020304" pitchFamily="18" charset="0"/>
                <a:cs typeface="Times New Roman" panose="02020603050405020304" pitchFamily="18" charset="0"/>
              </a:rPr>
              <a:t>§ 98 TŘ</a:t>
            </a:r>
          </a:p>
          <a:p>
            <a:pPr marL="0" indent="0" algn="just">
              <a:buNone/>
            </a:pPr>
            <a:r>
              <a:rPr lang="cs-CZ" sz="2000" i="1" dirty="0">
                <a:latin typeface="Times New Roman" panose="02020603050405020304" pitchFamily="18" charset="0"/>
                <a:cs typeface="Times New Roman" panose="02020603050405020304" pitchFamily="18" charset="0"/>
              </a:rPr>
              <a:t>Jestliže se svědek, ač byl řádně předvolán, bez dostatečné omluvy nedostaví, může být předveden. Na to a na jiné následky nedostavení (§ 66) musí být svědek v předvolání upozorněn. </a:t>
            </a:r>
            <a:r>
              <a:rPr lang="cs-CZ" sz="2000" b="1" i="1" dirty="0">
                <a:latin typeface="Times New Roman" panose="02020603050405020304" pitchFamily="18" charset="0"/>
                <a:cs typeface="Times New Roman" panose="02020603050405020304" pitchFamily="18" charset="0"/>
              </a:rPr>
              <a:t>Nedostaví-li se příslušník ozbrojených sil nebo ozbrojeného sboru v činné službě, je nutno požádat jeho velitele nebo náčelníka, aby sdělil důvod, proč se předvolaný nedostavil, popřípadě aby ho dal předvést</a:t>
            </a:r>
            <a:r>
              <a:rPr lang="cs-CZ"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29627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5E6DD4-54FA-49E2-A844-7616C25ED2EA}"/>
              </a:ext>
            </a:extLst>
          </p:cNvPr>
          <p:cNvSpPr>
            <a:spLocks noGrp="1"/>
          </p:cNvSpPr>
          <p:nvPr>
            <p:ph type="title"/>
          </p:nvPr>
        </p:nvSpPr>
        <p:spPr>
          <a:xfrm>
            <a:off x="838200" y="365126"/>
            <a:ext cx="10515600" cy="618286"/>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EAF91DB1-7F61-4664-99DB-AAE1AC683CF0}"/>
              </a:ext>
            </a:extLst>
          </p:cNvPr>
          <p:cNvSpPr>
            <a:spLocks noGrp="1"/>
          </p:cNvSpPr>
          <p:nvPr>
            <p:ph idx="1"/>
          </p:nvPr>
        </p:nvSpPr>
        <p:spPr>
          <a:xfrm>
            <a:off x="838200" y="1673525"/>
            <a:ext cx="10515600" cy="4503438"/>
          </a:xfrm>
        </p:spPr>
        <p:txBody>
          <a:bodyPr>
            <a:normAutofit/>
          </a:bodyPr>
          <a:lstStyle/>
          <a:p>
            <a:pPr marL="0" indent="0" algn="just">
              <a:buNone/>
            </a:pPr>
            <a:r>
              <a:rPr lang="cs-CZ" sz="2000" b="1" dirty="0">
                <a:latin typeface="Times New Roman" panose="02020603050405020304" pitchFamily="18" charset="0"/>
                <a:cs typeface="Times New Roman" panose="02020603050405020304" pitchFamily="18" charset="0"/>
              </a:rPr>
              <a:t>Zákaz výslechu</a:t>
            </a:r>
            <a:endParaRPr lang="cs-CZ" sz="2000" dirty="0">
              <a:latin typeface="Times New Roman" panose="02020603050405020304" pitchFamily="18" charset="0"/>
              <a:cs typeface="Times New Roman" panose="02020603050405020304" pitchFamily="18" charset="0"/>
            </a:endParaRPr>
          </a:p>
          <a:p>
            <a:pPr marL="0" indent="0" algn="just">
              <a:buNone/>
            </a:pPr>
            <a:r>
              <a:rPr lang="cs-CZ" sz="2000" dirty="0">
                <a:latin typeface="Times New Roman" panose="02020603050405020304" pitchFamily="18" charset="0"/>
                <a:cs typeface="Times New Roman" panose="02020603050405020304" pitchFamily="18" charset="0"/>
              </a:rPr>
              <a:t>§ 99 odst. 1, 2 TŘ</a:t>
            </a:r>
            <a:endParaRPr lang="cs-CZ" sz="2000" b="1" dirty="0">
              <a:latin typeface="Times New Roman" panose="02020603050405020304" pitchFamily="18" charset="0"/>
              <a:cs typeface="Times New Roman" panose="02020603050405020304" pitchFamily="18" charset="0"/>
            </a:endParaRPr>
          </a:p>
          <a:p>
            <a:pPr marL="0" indent="0" algn="just">
              <a:buNone/>
            </a:pPr>
            <a:r>
              <a:rPr lang="cs-CZ" sz="2000" i="1" dirty="0">
                <a:latin typeface="Times New Roman" panose="02020603050405020304" pitchFamily="18" charset="0"/>
                <a:cs typeface="Times New Roman" panose="02020603050405020304" pitchFamily="18" charset="0"/>
              </a:rPr>
              <a:t>Svědek nesmí být vyslechnut o okolnostech, týkajících se utajovaných informací chráněných zvláštním zákonem, jež je povinen zachovat v tajnosti, ledaže byl této povinnosti příslušným orgánem zproštěn; zproštění lze odepřít jen tehdy, jestliže by výpověď způsobila státu vážnou škodu.</a:t>
            </a:r>
          </a:p>
          <a:p>
            <a:pPr marL="0" indent="0" algn="just">
              <a:buNone/>
            </a:pPr>
            <a:r>
              <a:rPr lang="cs-CZ" sz="2000" i="1" dirty="0">
                <a:latin typeface="Times New Roman" panose="02020603050405020304" pitchFamily="18" charset="0"/>
                <a:cs typeface="Times New Roman" panose="02020603050405020304" pitchFamily="18" charset="0"/>
              </a:rPr>
              <a:t>Svědek nesmí být vyslýchán též tehdy, jestliže by svou výpovědí porušil státem uloženou nebo uznanou povinnost mlčenlivosti, ledaže byl této povinnosti příslušným orgánem nebo tím, v jehož zájmu tuto povinnost má, zproštěn</a:t>
            </a:r>
            <a:endParaRPr lang="cs-CZ" sz="2000" dirty="0"/>
          </a:p>
        </p:txBody>
      </p:sp>
    </p:spTree>
    <p:extLst>
      <p:ext uri="{BB962C8B-B14F-4D97-AF65-F5344CB8AC3E}">
        <p14:creationId xmlns:p14="http://schemas.microsoft.com/office/powerpoint/2010/main" val="125342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9299609-BB9E-40AB-8490-C142321BDD22}"/>
              </a:ext>
            </a:extLst>
          </p:cNvPr>
          <p:cNvSpPr>
            <a:spLocks noGrp="1"/>
          </p:cNvSpPr>
          <p:nvPr>
            <p:ph type="title"/>
          </p:nvPr>
        </p:nvSpPr>
        <p:spPr>
          <a:xfrm>
            <a:off x="838200" y="365126"/>
            <a:ext cx="10515600" cy="315912"/>
          </a:xfrm>
        </p:spPr>
        <p:txBody>
          <a:bodyPr>
            <a:normAutofit fontScale="90000"/>
          </a:bodyPr>
          <a:lstStyle/>
          <a:p>
            <a:endParaRPr lang="cs-CZ" dirty="0"/>
          </a:p>
        </p:txBody>
      </p:sp>
      <p:sp>
        <p:nvSpPr>
          <p:cNvPr id="3" name="Zástupný symbol pro obsah 2">
            <a:extLst>
              <a:ext uri="{FF2B5EF4-FFF2-40B4-BE49-F238E27FC236}">
                <a16:creationId xmlns:a16="http://schemas.microsoft.com/office/drawing/2014/main" id="{601986A4-F07F-440E-A903-6654E9BA5325}"/>
              </a:ext>
            </a:extLst>
          </p:cNvPr>
          <p:cNvSpPr>
            <a:spLocks noGrp="1"/>
          </p:cNvSpPr>
          <p:nvPr>
            <p:ph idx="1"/>
          </p:nvPr>
        </p:nvSpPr>
        <p:spPr>
          <a:xfrm>
            <a:off x="838200" y="888521"/>
            <a:ext cx="10515600" cy="5288442"/>
          </a:xfrm>
        </p:spPr>
        <p:txBody>
          <a:bodyPr>
            <a:normAutofit/>
          </a:bodyPr>
          <a:lstStyle/>
          <a:p>
            <a:pPr marL="0" indent="0">
              <a:buNone/>
            </a:pPr>
            <a:r>
              <a:rPr lang="cs-CZ" sz="2000" b="1" dirty="0">
                <a:latin typeface="Times New Roman" panose="02020603050405020304" pitchFamily="18" charset="0"/>
                <a:cs typeface="Times New Roman" panose="02020603050405020304" pitchFamily="18" charset="0"/>
              </a:rPr>
              <a:t>Právo odepřít výpověď</a:t>
            </a:r>
            <a:endParaRPr lang="cs-CZ" sz="2000" dirty="0">
              <a:latin typeface="Times New Roman" panose="02020603050405020304" pitchFamily="18" charset="0"/>
              <a:cs typeface="Times New Roman" panose="02020603050405020304" pitchFamily="18" charset="0"/>
            </a:endParaRPr>
          </a:p>
          <a:p>
            <a:pPr marL="0" indent="0">
              <a:buNone/>
            </a:pPr>
            <a:r>
              <a:rPr lang="cs-CZ" sz="2000" dirty="0">
                <a:latin typeface="Times New Roman" panose="02020603050405020304" pitchFamily="18" charset="0"/>
                <a:cs typeface="Times New Roman" panose="02020603050405020304" pitchFamily="18" charset="0"/>
              </a:rPr>
              <a:t>§ 100 TŘ</a:t>
            </a:r>
            <a:endParaRPr lang="cs-CZ" sz="2000" b="1" dirty="0">
              <a:latin typeface="Times New Roman" panose="02020603050405020304" pitchFamily="18" charset="0"/>
              <a:cs typeface="Times New Roman" panose="02020603050405020304" pitchFamily="18" charset="0"/>
            </a:endParaRPr>
          </a:p>
          <a:p>
            <a:pPr marL="0" indent="0" algn="just">
              <a:buNone/>
            </a:pPr>
            <a:r>
              <a:rPr lang="cs-CZ" sz="2000" i="1" dirty="0">
                <a:latin typeface="Times New Roman" panose="02020603050405020304" pitchFamily="18" charset="0"/>
                <a:cs typeface="Times New Roman" panose="02020603050405020304" pitchFamily="18" charset="0"/>
              </a:rPr>
              <a:t>Právo odepřít výpověď jako svědek má příbuzný obviněného v pokolení přímém, jeho sourozenec, osvojitel, osvojenec, manžel, partner a druh; jestliže je obviněných více a svědek je v uvedeném poměru jen k některému z nich, má právo odepřít výpověď stran jiných obviněných jen tehdy, nelze-li odloučit výpověď, která se jich týká, od výpovědi týkající se obviněného, k němuž je svědek v tomto poměru.</a:t>
            </a:r>
          </a:p>
          <a:p>
            <a:pPr marL="0" indent="0" algn="just">
              <a:buNone/>
            </a:pPr>
            <a:r>
              <a:rPr lang="cs-CZ" sz="2000" i="1" dirty="0">
                <a:latin typeface="Times New Roman" panose="02020603050405020304" pitchFamily="18" charset="0"/>
                <a:cs typeface="Times New Roman" panose="02020603050405020304" pitchFamily="18" charset="0"/>
              </a:rPr>
              <a:t>Svědek je oprávněn odepřít vypovídat, jestliže by výpovědí způsobil nebezpečí trestního stíhání sobě, svému příbuznému v pokolení přímém, svému sourozenci, osvojiteli, osvojenci, manželu, partneru nebo druhu anebo jiným osobám v poměru rodinném nebo obdobném, jejichž újmu by právem pociťoval jako újmu vlastní.</a:t>
            </a:r>
          </a:p>
          <a:p>
            <a:pPr marL="0" indent="0" algn="just">
              <a:buNone/>
            </a:pPr>
            <a:r>
              <a:rPr lang="cs-CZ" sz="2000" i="1" dirty="0">
                <a:latin typeface="Times New Roman" panose="02020603050405020304" pitchFamily="18" charset="0"/>
                <a:cs typeface="Times New Roman" panose="02020603050405020304" pitchFamily="18" charset="0"/>
              </a:rPr>
              <a:t>Odepřít výpověď jako svědek nemůže však ten, kdo má stran trestného činu, jehož se svědecká výpověď týká, oznamovací povinnost podle trestního zákona.</a:t>
            </a:r>
          </a:p>
        </p:txBody>
      </p:sp>
    </p:spTree>
    <p:extLst>
      <p:ext uri="{BB962C8B-B14F-4D97-AF65-F5344CB8AC3E}">
        <p14:creationId xmlns:p14="http://schemas.microsoft.com/office/powerpoint/2010/main" val="2641212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827BE9-2916-4A3A-A203-E2C0840F5B7F}"/>
              </a:ext>
            </a:extLst>
          </p:cNvPr>
          <p:cNvSpPr>
            <a:spLocks noGrp="1"/>
          </p:cNvSpPr>
          <p:nvPr>
            <p:ph type="title"/>
          </p:nvPr>
        </p:nvSpPr>
        <p:spPr>
          <a:xfrm>
            <a:off x="838200" y="365125"/>
            <a:ext cx="10515600" cy="721803"/>
          </a:xfrm>
        </p:spPr>
        <p:txBody>
          <a:bodyPr>
            <a:normAutofit/>
          </a:bodyPr>
          <a:lstStyle/>
          <a:p>
            <a:pPr marL="342900" indent="-342900">
              <a:buFont typeface="Arial" panose="020B0604020202020204" pitchFamily="34" charset="0"/>
              <a:buChar char="•"/>
            </a:pPr>
            <a:r>
              <a:rPr lang="cs-CZ" sz="2000" b="1" dirty="0">
                <a:latin typeface="Times New Roman" panose="02020603050405020304" pitchFamily="18" charset="0"/>
                <a:cs typeface="Times New Roman" panose="02020603050405020304" pitchFamily="18" charset="0"/>
              </a:rPr>
              <a:t>zákon č. 500/2004 Sb., správní řád (SŘ)</a:t>
            </a:r>
          </a:p>
        </p:txBody>
      </p:sp>
      <p:sp>
        <p:nvSpPr>
          <p:cNvPr id="3" name="Zástupný symbol pro obsah 2">
            <a:extLst>
              <a:ext uri="{FF2B5EF4-FFF2-40B4-BE49-F238E27FC236}">
                <a16:creationId xmlns:a16="http://schemas.microsoft.com/office/drawing/2014/main" id="{BD53684B-E515-4F99-AA03-E605BE528F86}"/>
              </a:ext>
            </a:extLst>
          </p:cNvPr>
          <p:cNvSpPr>
            <a:spLocks noGrp="1"/>
          </p:cNvSpPr>
          <p:nvPr>
            <p:ph idx="1"/>
          </p:nvPr>
        </p:nvSpPr>
        <p:spPr>
          <a:xfrm>
            <a:off x="838200" y="1086928"/>
            <a:ext cx="10515600" cy="5090035"/>
          </a:xfrm>
        </p:spPr>
        <p:txBody>
          <a:bodyPr>
            <a:normAutofit/>
          </a:bodyPr>
          <a:lstStyle/>
          <a:p>
            <a:pPr marL="0" indent="0" algn="just">
              <a:buNone/>
            </a:pPr>
            <a:r>
              <a:rPr lang="cs-CZ" sz="2000" dirty="0">
                <a:latin typeface="Times New Roman" panose="02020603050405020304" pitchFamily="18" charset="0"/>
                <a:cs typeface="Times New Roman" panose="02020603050405020304" pitchFamily="18" charset="0"/>
              </a:rPr>
              <a:t>§ 55 SŘ</a:t>
            </a:r>
          </a:p>
          <a:p>
            <a:pPr marL="0" indent="0" algn="just">
              <a:buNone/>
            </a:pPr>
            <a:r>
              <a:rPr lang="cs-CZ" sz="2000" i="1" dirty="0">
                <a:latin typeface="Times New Roman" panose="02020603050405020304" pitchFamily="18" charset="0"/>
                <a:cs typeface="Times New Roman" panose="02020603050405020304" pitchFamily="18" charset="0"/>
              </a:rPr>
              <a:t>Každý, kdo není účastníkem, je povinen vypovídat jako svědek; musí vypovídat pravdivě a nesmí nic zamlčet.</a:t>
            </a:r>
          </a:p>
          <a:p>
            <a:pPr marL="0" indent="0" algn="just">
              <a:buNone/>
            </a:pPr>
            <a:r>
              <a:rPr lang="cs-CZ" sz="2000" i="1" dirty="0">
                <a:latin typeface="Times New Roman" panose="02020603050405020304" pitchFamily="18" charset="0"/>
                <a:cs typeface="Times New Roman" panose="02020603050405020304" pitchFamily="18" charset="0"/>
              </a:rPr>
              <a:t>Svědek nesmí být vyslýchán o utajovaných informacích chráněných zvláštním zákonem, které je povinen zachovat v tajnosti, ledaže byl této povinnosti příslušným orgánem zproštěn.</a:t>
            </a:r>
          </a:p>
          <a:p>
            <a:pPr marL="0" indent="0" algn="just">
              <a:buNone/>
            </a:pPr>
            <a:r>
              <a:rPr lang="cs-CZ" sz="2000" i="1" dirty="0">
                <a:latin typeface="Times New Roman" panose="02020603050405020304" pitchFamily="18" charset="0"/>
                <a:cs typeface="Times New Roman" panose="02020603050405020304" pitchFamily="18" charset="0"/>
              </a:rPr>
              <a:t>Svědek nesmí být vyslýchán též tehdy, jestliže by svou výpovědí porušil státem uloženou nebo uznanou povinnost mlčenlivosti, ledaže byl této povinnosti příslušným orgánem nebo tím, v jehož zájmu tuto povinnost má, zproštěn.</a:t>
            </a:r>
          </a:p>
          <a:p>
            <a:pPr marL="0" indent="0" algn="just">
              <a:buNone/>
            </a:pPr>
            <a:r>
              <a:rPr lang="cs-CZ" sz="2000" i="1" dirty="0">
                <a:latin typeface="Times New Roman" panose="02020603050405020304" pitchFamily="18" charset="0"/>
                <a:cs typeface="Times New Roman" panose="02020603050405020304" pitchFamily="18" charset="0"/>
              </a:rPr>
              <a:t>Výpověď může odepřít ten, kdo by jí způsobil sobě nebo osobě blízké26) nebezpečí stíhání pro trestný čin nebo správní delikt.</a:t>
            </a:r>
          </a:p>
          <a:p>
            <a:pPr marL="0" indent="0" algn="just">
              <a:buNone/>
            </a:pPr>
            <a:r>
              <a:rPr lang="cs-CZ" sz="2000" i="1" dirty="0">
                <a:latin typeface="Times New Roman" panose="02020603050405020304" pitchFamily="18" charset="0"/>
                <a:cs typeface="Times New Roman" panose="02020603050405020304" pitchFamily="18" charset="0"/>
              </a:rPr>
              <a:t>Správní orgán svědka před výslechem poučí o důvodech, pro které nesmí být vyslýchán, o právu odepřít výpověď, o jeho povinnosti vypovídat pravdivě a nic nezamlčet a o právních následcích nepravdivé nebo neúplné výpovědi.</a:t>
            </a:r>
          </a:p>
        </p:txBody>
      </p:sp>
    </p:spTree>
    <p:extLst>
      <p:ext uri="{BB962C8B-B14F-4D97-AF65-F5344CB8AC3E}">
        <p14:creationId xmlns:p14="http://schemas.microsoft.com/office/powerpoint/2010/main" val="1821191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BA5EA8-9E67-4A47-9C31-B7B3902D47E6}"/>
              </a:ext>
            </a:extLst>
          </p:cNvPr>
          <p:cNvSpPr>
            <a:spLocks noGrp="1"/>
          </p:cNvSpPr>
          <p:nvPr>
            <p:ph type="title"/>
          </p:nvPr>
        </p:nvSpPr>
        <p:spPr>
          <a:xfrm>
            <a:off x="838200" y="365125"/>
            <a:ext cx="10515600" cy="842573"/>
          </a:xfrm>
        </p:spPr>
        <p:txBody>
          <a:bodyPr>
            <a:normAutofit/>
          </a:bodyPr>
          <a:lstStyle/>
          <a:p>
            <a:r>
              <a:rPr lang="cs-CZ" sz="2000" b="1" dirty="0">
                <a:latin typeface="Times New Roman" panose="02020603050405020304" pitchFamily="18" charset="0"/>
                <a:cs typeface="Times New Roman" panose="02020603050405020304" pitchFamily="18" charset="0"/>
              </a:rPr>
              <a:t>Obecně práva a povinnosti svědka v trestním řízení</a:t>
            </a:r>
          </a:p>
        </p:txBody>
      </p:sp>
      <p:sp>
        <p:nvSpPr>
          <p:cNvPr id="3" name="Zástupný symbol pro obsah 2">
            <a:extLst>
              <a:ext uri="{FF2B5EF4-FFF2-40B4-BE49-F238E27FC236}">
                <a16:creationId xmlns:a16="http://schemas.microsoft.com/office/drawing/2014/main" id="{F3071FDB-F5A7-47E8-BBB6-9E54DB641937}"/>
              </a:ext>
            </a:extLst>
          </p:cNvPr>
          <p:cNvSpPr>
            <a:spLocks noGrp="1"/>
          </p:cNvSpPr>
          <p:nvPr>
            <p:ph idx="1"/>
          </p:nvPr>
        </p:nvSpPr>
        <p:spPr>
          <a:xfrm>
            <a:off x="838200" y="1293962"/>
            <a:ext cx="10515600" cy="4883001"/>
          </a:xfrm>
        </p:spPr>
        <p:txBody>
          <a:bodyPr>
            <a:normAutofit lnSpcReduction="10000"/>
          </a:bodyPr>
          <a:lstStyle/>
          <a:p>
            <a:r>
              <a:rPr lang="cs-CZ" sz="2000" b="1" dirty="0">
                <a:latin typeface="Times New Roman" panose="02020603050405020304" pitchFamily="18" charset="0"/>
                <a:cs typeface="Times New Roman" panose="02020603050405020304" pitchFamily="18" charset="0"/>
              </a:rPr>
              <a:t>Základní povinnosti svědka</a:t>
            </a:r>
          </a:p>
          <a:p>
            <a:pPr>
              <a:spcBef>
                <a:spcPts val="600"/>
              </a:spcBef>
              <a:buFontTx/>
              <a:buChar char="-"/>
            </a:pPr>
            <a:r>
              <a:rPr lang="cs-CZ" sz="2000" dirty="0">
                <a:latin typeface="Times New Roman" panose="02020603050405020304" pitchFamily="18" charset="0"/>
                <a:cs typeface="Times New Roman" panose="02020603050405020304" pitchFamily="18" charset="0"/>
              </a:rPr>
              <a:t>dostavit se na předvolání</a:t>
            </a:r>
          </a:p>
          <a:p>
            <a:pPr>
              <a:spcBef>
                <a:spcPts val="600"/>
              </a:spcBef>
              <a:buFontTx/>
              <a:buChar char="-"/>
            </a:pPr>
            <a:r>
              <a:rPr lang="cs-CZ" sz="2000" dirty="0">
                <a:latin typeface="Times New Roman" panose="02020603050405020304" pitchFamily="18" charset="0"/>
                <a:cs typeface="Times New Roman" panose="02020603050405020304" pitchFamily="18" charset="0"/>
              </a:rPr>
              <a:t>povinnost vypovídat (s výjimkou situace - zákaz výslechu, právo odepřít výpověď)</a:t>
            </a:r>
          </a:p>
          <a:p>
            <a:pPr>
              <a:spcBef>
                <a:spcPts val="600"/>
              </a:spcBef>
              <a:buFontTx/>
              <a:buChar char="-"/>
            </a:pPr>
            <a:r>
              <a:rPr lang="cs-CZ" sz="2000" dirty="0">
                <a:latin typeface="Times New Roman" panose="02020603050405020304" pitchFamily="18" charset="0"/>
                <a:cs typeface="Times New Roman" panose="02020603050405020304" pitchFamily="18" charset="0"/>
              </a:rPr>
              <a:t>podrobit se vyšetření duševního stavu</a:t>
            </a:r>
          </a:p>
          <a:p>
            <a:pPr>
              <a:spcBef>
                <a:spcPts val="600"/>
              </a:spcBef>
              <a:buFontTx/>
              <a:buChar char="-"/>
            </a:pPr>
            <a:r>
              <a:rPr lang="cs-CZ" sz="2000" dirty="0">
                <a:latin typeface="Times New Roman" panose="02020603050405020304" pitchFamily="18" charset="0"/>
                <a:cs typeface="Times New Roman" panose="02020603050405020304" pitchFamily="18" charset="0"/>
              </a:rPr>
              <a:t>podrobit se účasti na konfrontaci</a:t>
            </a:r>
          </a:p>
          <a:p>
            <a:pPr>
              <a:spcBef>
                <a:spcPts val="600"/>
              </a:spcBef>
              <a:buFontTx/>
              <a:buChar char="-"/>
            </a:pPr>
            <a:r>
              <a:rPr lang="cs-CZ" sz="2000" dirty="0">
                <a:latin typeface="Times New Roman" panose="02020603050405020304" pitchFamily="18" charset="0"/>
                <a:cs typeface="Times New Roman" panose="02020603050405020304" pitchFamily="18" charset="0"/>
              </a:rPr>
              <a:t>popsat osobu nebo věc v rámci </a:t>
            </a:r>
            <a:r>
              <a:rPr lang="cs-CZ" sz="2000" dirty="0" err="1">
                <a:latin typeface="Times New Roman" panose="02020603050405020304" pitchFamily="18" charset="0"/>
                <a:cs typeface="Times New Roman" panose="02020603050405020304" pitchFamily="18" charset="0"/>
              </a:rPr>
              <a:t>rekognice</a:t>
            </a:r>
            <a:r>
              <a:rPr lang="cs-CZ" sz="2000" dirty="0">
                <a:latin typeface="Times New Roman" panose="02020603050405020304" pitchFamily="18" charset="0"/>
                <a:cs typeface="Times New Roman" panose="02020603050405020304" pitchFamily="18" charset="0"/>
              </a:rPr>
              <a:t> </a:t>
            </a:r>
          </a:p>
          <a:p>
            <a:pPr>
              <a:spcBef>
                <a:spcPts val="600"/>
              </a:spcBef>
              <a:buFontTx/>
              <a:buChar char="-"/>
            </a:pPr>
            <a:r>
              <a:rPr lang="cs-CZ" sz="2000" dirty="0">
                <a:latin typeface="Times New Roman" panose="02020603050405020304" pitchFamily="18" charset="0"/>
                <a:cs typeface="Times New Roman" panose="02020603050405020304" pitchFamily="18" charset="0"/>
              </a:rPr>
              <a:t>napsat určitý počet slov za účelem ověření pravosti rukopisu </a:t>
            </a:r>
          </a:p>
          <a:p>
            <a:pPr>
              <a:spcBef>
                <a:spcPts val="600"/>
              </a:spcBef>
              <a:buFontTx/>
              <a:buChar char="-"/>
            </a:pPr>
            <a:endParaRPr lang="cs-CZ" sz="2000" dirty="0">
              <a:latin typeface="Times New Roman" panose="02020603050405020304" pitchFamily="18" charset="0"/>
              <a:cs typeface="Times New Roman" panose="02020603050405020304" pitchFamily="18" charset="0"/>
            </a:endParaRPr>
          </a:p>
          <a:p>
            <a:pPr>
              <a:spcBef>
                <a:spcPts val="600"/>
              </a:spcBef>
            </a:pPr>
            <a:r>
              <a:rPr lang="cs-CZ" sz="2000" b="1" dirty="0">
                <a:latin typeface="Times New Roman" panose="02020603050405020304" pitchFamily="18" charset="0"/>
                <a:cs typeface="Times New Roman" panose="02020603050405020304" pitchFamily="18" charset="0"/>
              </a:rPr>
              <a:t>Základní práva svědka</a:t>
            </a:r>
          </a:p>
          <a:p>
            <a:pPr>
              <a:spcBef>
                <a:spcPts val="600"/>
              </a:spcBef>
              <a:buFontTx/>
              <a:buChar char="-"/>
            </a:pPr>
            <a:r>
              <a:rPr lang="cs-CZ" sz="2000" dirty="0">
                <a:latin typeface="Times New Roman" panose="02020603050405020304" pitchFamily="18" charset="0"/>
                <a:cs typeface="Times New Roman" panose="02020603050405020304" pitchFamily="18" charset="0"/>
              </a:rPr>
              <a:t>právo odepřít výpověď (při splnění zákonných podmínek)</a:t>
            </a:r>
          </a:p>
          <a:p>
            <a:pPr>
              <a:spcBef>
                <a:spcPts val="600"/>
              </a:spcBef>
              <a:buFontTx/>
              <a:buChar char="-"/>
            </a:pPr>
            <a:r>
              <a:rPr lang="cs-CZ" sz="2000" dirty="0">
                <a:latin typeface="Times New Roman" panose="02020603050405020304" pitchFamily="18" charset="0"/>
                <a:cs typeface="Times New Roman" panose="02020603050405020304" pitchFamily="18" charset="0"/>
              </a:rPr>
              <a:t>právo vypovídat ve svém mateřském jazyce</a:t>
            </a:r>
          </a:p>
          <a:p>
            <a:pPr>
              <a:spcBef>
                <a:spcPts val="600"/>
              </a:spcBef>
              <a:buFontTx/>
              <a:buChar char="-"/>
            </a:pPr>
            <a:r>
              <a:rPr lang="cs-CZ" sz="2000" dirty="0">
                <a:latin typeface="Times New Roman" panose="02020603050405020304" pitchFamily="18" charset="0"/>
                <a:cs typeface="Times New Roman" panose="02020603050405020304" pitchFamily="18" charset="0"/>
              </a:rPr>
              <a:t>právo na svědečné</a:t>
            </a:r>
          </a:p>
          <a:p>
            <a:pPr>
              <a:spcBef>
                <a:spcPts val="600"/>
              </a:spcBef>
              <a:buFontTx/>
              <a:buChar char="-"/>
            </a:pPr>
            <a:r>
              <a:rPr lang="cs-CZ" sz="2000" dirty="0">
                <a:latin typeface="Times New Roman" panose="02020603050405020304" pitchFamily="18" charset="0"/>
                <a:cs typeface="Times New Roman" panose="02020603050405020304" pitchFamily="18" charset="0"/>
              </a:rPr>
              <a:t>právo na poskytnutí informace o pobytu obviněného</a:t>
            </a:r>
          </a:p>
          <a:p>
            <a:pPr>
              <a:spcBef>
                <a:spcPts val="600"/>
              </a:spcBef>
              <a:buFontTx/>
              <a:buChar char="-"/>
            </a:pPr>
            <a:r>
              <a:rPr lang="cs-CZ" sz="2000" dirty="0">
                <a:latin typeface="Times New Roman" panose="02020603050405020304" pitchFamily="18" charset="0"/>
                <a:cs typeface="Times New Roman" panose="02020603050405020304" pitchFamily="18" charset="0"/>
              </a:rPr>
              <a:t>právo na utajení totožnosti a podoby svědka</a:t>
            </a:r>
          </a:p>
          <a:p>
            <a:pPr>
              <a:spcBef>
                <a:spcPts val="600"/>
              </a:spcBef>
              <a:buFontTx/>
              <a:buChar char="-"/>
            </a:pPr>
            <a:endParaRPr lang="cs-CZ"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6290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3E0D09-7A73-47FC-A51E-1D4090BDF94E}"/>
              </a:ext>
            </a:extLst>
          </p:cNvPr>
          <p:cNvSpPr>
            <a:spLocks noGrp="1"/>
          </p:cNvSpPr>
          <p:nvPr>
            <p:ph type="title"/>
          </p:nvPr>
        </p:nvSpPr>
        <p:spPr>
          <a:xfrm>
            <a:off x="838200" y="365125"/>
            <a:ext cx="10515600" cy="756309"/>
          </a:xfrm>
        </p:spPr>
        <p:txBody>
          <a:bodyPr>
            <a:normAutofit/>
          </a:bodyPr>
          <a:lstStyle/>
          <a:p>
            <a:r>
              <a:rPr lang="cs-CZ" sz="2000" b="1" dirty="0">
                <a:latin typeface="Times New Roman" panose="02020603050405020304" pitchFamily="18" charset="0"/>
                <a:cs typeface="Times New Roman" panose="02020603050405020304" pitchFamily="18" charset="0"/>
              </a:rPr>
              <a:t>Příslušník Hasičského záchranného sboru České republiky</a:t>
            </a:r>
          </a:p>
        </p:txBody>
      </p:sp>
      <p:sp>
        <p:nvSpPr>
          <p:cNvPr id="3" name="Zástupný symbol pro obsah 2">
            <a:extLst>
              <a:ext uri="{FF2B5EF4-FFF2-40B4-BE49-F238E27FC236}">
                <a16:creationId xmlns:a16="http://schemas.microsoft.com/office/drawing/2014/main" id="{D043730F-DDBA-4EC9-B6C0-165D034AE28E}"/>
              </a:ext>
            </a:extLst>
          </p:cNvPr>
          <p:cNvSpPr>
            <a:spLocks noGrp="1"/>
          </p:cNvSpPr>
          <p:nvPr>
            <p:ph idx="1"/>
          </p:nvPr>
        </p:nvSpPr>
        <p:spPr>
          <a:xfrm>
            <a:off x="838200" y="1121434"/>
            <a:ext cx="10515600" cy="5055529"/>
          </a:xfrm>
        </p:spPr>
        <p:txBody>
          <a:bodyPr>
            <a:normAutofit/>
          </a:bodyPr>
          <a:lstStyle/>
          <a:p>
            <a:r>
              <a:rPr lang="cs-CZ" sz="2000" b="1" dirty="0">
                <a:latin typeface="Times New Roman" panose="02020603050405020304" pitchFamily="18" charset="0"/>
                <a:cs typeface="Times New Roman" panose="02020603050405020304" pitchFamily="18" charset="0"/>
              </a:rPr>
              <a:t>zákon č. 361/2003 Sb., o služebním poměru příslušníků bezpečnostních sborů</a:t>
            </a:r>
          </a:p>
          <a:p>
            <a:pPr marL="0" indent="0">
              <a:buNone/>
            </a:pPr>
            <a:r>
              <a:rPr lang="cs-CZ" sz="2000" b="1" dirty="0">
                <a:latin typeface="Times New Roman" panose="02020603050405020304" pitchFamily="18" charset="0"/>
                <a:cs typeface="Times New Roman" panose="02020603050405020304" pitchFamily="18" charset="0"/>
              </a:rPr>
              <a:t>§ 45 odst. 1 písm. c) </a:t>
            </a:r>
          </a:p>
          <a:p>
            <a:pPr marL="0" indent="0" algn="just">
              <a:buNone/>
            </a:pPr>
            <a:r>
              <a:rPr lang="cs-CZ" sz="2000" i="1" dirty="0">
                <a:latin typeface="Times New Roman" panose="02020603050405020304" pitchFamily="18" charset="0"/>
                <a:cs typeface="Times New Roman" panose="02020603050405020304" pitchFamily="18" charset="0"/>
              </a:rPr>
              <a:t>Příslušník je povinen zachovávat mlčenlivost o skutečnostech, o nichž se dozvěděl při výkonu služby; to neplatí, jestliže byl příslušník této povinnosti zproštěn služebním funkcionářem, nestanoví-li zvláštní právní předpis jinak.</a:t>
            </a:r>
          </a:p>
          <a:p>
            <a:pPr marL="0" indent="0" algn="just">
              <a:buNone/>
            </a:pPr>
            <a:endParaRPr lang="cs-CZ" sz="2000" i="1" dirty="0">
              <a:latin typeface="Times New Roman" panose="02020603050405020304" pitchFamily="18" charset="0"/>
              <a:cs typeface="Times New Roman" panose="02020603050405020304" pitchFamily="18" charset="0"/>
            </a:endParaRPr>
          </a:p>
          <a:p>
            <a:pPr algn="just"/>
            <a:r>
              <a:rPr lang="cs-CZ" sz="2000" b="1" dirty="0">
                <a:latin typeface="Times New Roman" panose="02020603050405020304" pitchFamily="18" charset="0"/>
                <a:cs typeface="Times New Roman" panose="02020603050405020304" pitchFamily="18" charset="0"/>
              </a:rPr>
              <a:t>zákon č. 320/2015 Sb., o Hasičském záchranném sboru České republiky a o změně některých zákonů</a:t>
            </a:r>
          </a:p>
          <a:p>
            <a:pPr marL="0" indent="0" algn="just">
              <a:buNone/>
            </a:pPr>
            <a:r>
              <a:rPr lang="cs-CZ" sz="2000" b="1" dirty="0">
                <a:latin typeface="Times New Roman" panose="02020603050405020304" pitchFamily="18" charset="0"/>
                <a:cs typeface="Times New Roman" panose="02020603050405020304" pitchFamily="18" charset="0"/>
              </a:rPr>
              <a:t>§ 49   </a:t>
            </a:r>
          </a:p>
          <a:p>
            <a:pPr marL="0" indent="0" algn="just">
              <a:buNone/>
            </a:pPr>
            <a:r>
              <a:rPr lang="cs-CZ" sz="2000" i="1" dirty="0">
                <a:latin typeface="Times New Roman" panose="02020603050405020304" pitchFamily="18" charset="0"/>
                <a:cs typeface="Times New Roman" panose="02020603050405020304" pitchFamily="18" charset="0"/>
              </a:rPr>
              <a:t>Porušením povinnosti mlčenlivosti uložené příslušníkovi nebo zaměstnanci jiným právním předpisem </a:t>
            </a:r>
            <a:r>
              <a:rPr lang="cs-CZ" sz="2000" b="1" i="1" dirty="0">
                <a:latin typeface="Times New Roman" panose="02020603050405020304" pitchFamily="18" charset="0"/>
                <a:cs typeface="Times New Roman" panose="02020603050405020304" pitchFamily="18" charset="0"/>
              </a:rPr>
              <a:t>není</a:t>
            </a:r>
            <a:r>
              <a:rPr lang="cs-CZ" sz="2000" i="1" dirty="0">
                <a:latin typeface="Times New Roman" panose="02020603050405020304" pitchFamily="18" charset="0"/>
                <a:cs typeface="Times New Roman" panose="02020603050405020304" pitchFamily="18" charset="0"/>
              </a:rPr>
              <a:t> poskytnutí údajů policejnímu orgánu, státnímu zástupci, soudu, jinému bezpečnostnímu sboru včetně bezpečnostního sboru jiného členského státu Evropské unie nebo správnímu orgánu, jde-li o údaje potřebné k plnění jejich působnosti na základě zákona nebo mezinárodní smlouvy</a:t>
            </a:r>
            <a:r>
              <a:rPr lang="cs-CZ"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0055634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613</TotalTime>
  <Words>2200</Words>
  <Application>Microsoft Office PowerPoint</Application>
  <PresentationFormat>Širokoúhlá obrazovka</PresentationFormat>
  <Paragraphs>137</Paragraphs>
  <Slides>17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17</vt:i4>
      </vt:variant>
    </vt:vector>
  </HeadingPairs>
  <TitlesOfParts>
    <vt:vector size="22" baseType="lpstr">
      <vt:lpstr>Arial</vt:lpstr>
      <vt:lpstr>Calibri</vt:lpstr>
      <vt:lpstr>Calibri Light</vt:lpstr>
      <vt:lpstr>Times New Roman</vt:lpstr>
      <vt:lpstr>Motiv Office</vt:lpstr>
      <vt:lpstr>Příslušník HZS ČR v roli svědka v civilním i trestním řízení</vt:lpstr>
      <vt:lpstr>Definice    Svědek je fyzická osoba, rozdílná od účastníka řízení /obviněného, která je vyzvána soudem, správním orgánem nebo orgánem činným v trestním řízení, aby vypovídala o skutečnostech důležitých pro řízení, které vnímala (poznala) vlastními smysly, tedy viděla, slyšela.  Svědek je nezastupitelný jinou osobou.  </vt:lpstr>
      <vt:lpstr>zákon č. 99/1963 Sb., občanský soudní řád (OSŘ)</vt:lpstr>
      <vt:lpstr>zákon č. 141/1961 Sb., trestní řád (TŘ)</vt:lpstr>
      <vt:lpstr>Prezentace aplikace PowerPoint</vt:lpstr>
      <vt:lpstr>Prezentace aplikace PowerPoint</vt:lpstr>
      <vt:lpstr>zákon č. 500/2004 Sb., správní řád (SŘ)</vt:lpstr>
      <vt:lpstr>Obecně práva a povinnosti svědka v trestním řízení</vt:lpstr>
      <vt:lpstr>Příslušník Hasičského záchranného sboru České republiky</vt:lpstr>
      <vt:lpstr>Předvolání k podání svědecké výpovědi</vt:lpstr>
      <vt:lpstr>Předvedení, pořádková pokuta</vt:lpstr>
      <vt:lpstr>Sankce</vt:lpstr>
      <vt:lpstr>Nepravdivá, křivá výpověď svědka</vt:lpstr>
      <vt:lpstr>Svědek – příslušník HZS ČR</vt:lpstr>
      <vt:lpstr>Svědek –příslušník HZS ČR - formální a procesní náležitosti podání svědecké výpovědi</vt:lpstr>
      <vt:lpstr>Výslech svědka mimo jednání</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Příslušník HZS ČR v roli svědka v civilním i trestním řízení</dc:title>
  <dc:creator>Gottwaldová Zuzana  - HZS Jihočeského kraje</dc:creator>
  <cp:lastModifiedBy>Gottwaldová Zuzana  - HZS Jihočeského kraje</cp:lastModifiedBy>
  <cp:revision>30</cp:revision>
  <dcterms:created xsi:type="dcterms:W3CDTF">2024-04-04T11:03:19Z</dcterms:created>
  <dcterms:modified xsi:type="dcterms:W3CDTF">2024-04-09T10:30:53Z</dcterms:modified>
</cp:coreProperties>
</file>